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6"/>
  </p:notesMasterIdLst>
  <p:sldIdLst>
    <p:sldId id="594" r:id="rId2"/>
    <p:sldId id="749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765" r:id="rId11"/>
    <p:sldId id="766" r:id="rId12"/>
    <p:sldId id="712" r:id="rId13"/>
    <p:sldId id="727" r:id="rId14"/>
    <p:sldId id="720" r:id="rId15"/>
  </p:sldIdLst>
  <p:sldSz cx="9144000" cy="5143500" type="screen16x9"/>
  <p:notesSz cx="6858000" cy="9144000"/>
  <p:defaultTextStyle>
    <a:defPPr>
      <a:defRPr lang="en-US"/>
    </a:defPPr>
    <a:lvl1pPr marL="0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7417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4834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2250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9667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7085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4502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1918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19335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 userDrawn="1">
          <p15:clr>
            <a:srgbClr val="A4A3A4"/>
          </p15:clr>
        </p15:guide>
        <p15:guide id="2" pos="2268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8F1E"/>
    <a:srgbClr val="F5960B"/>
    <a:srgbClr val="4D7AAC"/>
    <a:srgbClr val="F5530B"/>
    <a:srgbClr val="F2A1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7936" autoAdjust="0"/>
    <p:restoredTop sz="95072" autoAdjust="0"/>
  </p:normalViewPr>
  <p:slideViewPr>
    <p:cSldViewPr snapToGrid="0">
      <p:cViewPr varScale="1">
        <p:scale>
          <a:sx n="149" d="100"/>
          <a:sy n="149" d="100"/>
        </p:scale>
        <p:origin x="-2442" y="-84"/>
      </p:cViewPr>
      <p:guideLst>
        <p:guide orient="horz" pos="2041"/>
        <p:guide orient="horz" pos="1620"/>
        <p:guide pos="22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57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C087-5446-4147-845C-3AA0B28AEDD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91E28-A532-4475-AE66-D448FE0F2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74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17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834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250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667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085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502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1918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335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1E28-A532-4475-AE66-D448FE0F26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841773"/>
            <a:ext cx="7772400" cy="1790700"/>
          </a:xfrm>
        </p:spPr>
        <p:txBody>
          <a:bodyPr anchor="b"/>
          <a:lstStyle>
            <a:lvl1pPr algn="ctr">
              <a:defRPr sz="49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529"/>
            <a:ext cx="6858000" cy="124182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5966" indent="0" algn="ctr">
              <a:buNone/>
              <a:defRPr sz="1700"/>
            </a:lvl2pPr>
            <a:lvl3pPr marL="751931" indent="0" algn="ctr">
              <a:buNone/>
              <a:defRPr sz="1500"/>
            </a:lvl3pPr>
            <a:lvl4pPr marL="1127898" indent="0" algn="ctr">
              <a:buNone/>
              <a:defRPr sz="1300"/>
            </a:lvl4pPr>
            <a:lvl5pPr marL="1503863" indent="0" algn="ctr">
              <a:buNone/>
              <a:defRPr sz="1300"/>
            </a:lvl5pPr>
            <a:lvl6pPr marL="1879829" indent="0" algn="ctr">
              <a:buNone/>
              <a:defRPr sz="1300"/>
            </a:lvl6pPr>
            <a:lvl7pPr marL="2255795" indent="0" algn="ctr">
              <a:buNone/>
              <a:defRPr sz="1300"/>
            </a:lvl7pPr>
            <a:lvl8pPr marL="2631760" indent="0" algn="ctr">
              <a:buNone/>
              <a:defRPr sz="1300"/>
            </a:lvl8pPr>
            <a:lvl9pPr marL="3007727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849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335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6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38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16578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BA0B08-E45C-4CED-B19F-8F3FF4130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346"/>
          <a:stretch>
            <a:fillRect/>
          </a:stretch>
        </p:blipFill>
        <p:spPr>
          <a:xfrm>
            <a:off x="0" y="2"/>
            <a:ext cx="9144000" cy="2451100"/>
          </a:xfrm>
          <a:custGeom>
            <a:avLst/>
            <a:gdLst>
              <a:gd name="connsiteX0" fmla="*/ 0 w 12192000"/>
              <a:gd name="connsiteY0" fmla="*/ 0 h 3268133"/>
              <a:gd name="connsiteX1" fmla="*/ 12192000 w 12192000"/>
              <a:gd name="connsiteY1" fmla="*/ 0 h 3268133"/>
              <a:gd name="connsiteX2" fmla="*/ 12192000 w 12192000"/>
              <a:gd name="connsiteY2" fmla="*/ 3268133 h 3268133"/>
              <a:gd name="connsiteX3" fmla="*/ 0 w 12192000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68133">
                <a:moveTo>
                  <a:pt x="0" y="0"/>
                </a:moveTo>
                <a:lnTo>
                  <a:pt x="12192000" y="0"/>
                </a:lnTo>
                <a:lnTo>
                  <a:pt x="12192000" y="3268133"/>
                </a:lnTo>
                <a:lnTo>
                  <a:pt x="0" y="32681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185407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7ABC6B-C032-4C54-9550-AF90D5BADE64}"/>
              </a:ext>
            </a:extLst>
          </p:cNvPr>
          <p:cNvSpPr/>
          <p:nvPr userDrawn="1"/>
        </p:nvSpPr>
        <p:spPr>
          <a:xfrm>
            <a:off x="201136" y="185353"/>
            <a:ext cx="8767119" cy="4763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275739-A8D2-41F4-95EB-8B8797ACA0C2}"/>
              </a:ext>
            </a:extLst>
          </p:cNvPr>
          <p:cNvSpPr/>
          <p:nvPr userDrawn="1"/>
        </p:nvSpPr>
        <p:spPr>
          <a:xfrm rot="5400000">
            <a:off x="3764951" y="-2004882"/>
            <a:ext cx="1614104" cy="914399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18A739-8AD0-4FA3-AF38-0DC2C6BDC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102" y="524725"/>
            <a:ext cx="1156891" cy="6559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D9AA6F-CDBD-4491-BCD1-CBF2B50DA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62" y="2232813"/>
            <a:ext cx="1188635" cy="6686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94D558-33A7-4D5A-8844-F4D533540F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62" y="3805331"/>
            <a:ext cx="1183898" cy="66594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6920373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7ABC6B-C032-4C54-9550-AF90D5BADE64}"/>
              </a:ext>
            </a:extLst>
          </p:cNvPr>
          <p:cNvSpPr/>
          <p:nvPr userDrawn="1"/>
        </p:nvSpPr>
        <p:spPr>
          <a:xfrm>
            <a:off x="201136" y="185353"/>
            <a:ext cx="8767119" cy="4763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275739-A8D2-41F4-95EB-8B8797ACA0C2}"/>
              </a:ext>
            </a:extLst>
          </p:cNvPr>
          <p:cNvSpPr/>
          <p:nvPr userDrawn="1"/>
        </p:nvSpPr>
        <p:spPr>
          <a:xfrm rot="5400000">
            <a:off x="3764951" y="-2004882"/>
            <a:ext cx="1614104" cy="9143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18A739-8AD0-4FA3-AF38-0DC2C6BDC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959" y="524725"/>
            <a:ext cx="1156891" cy="6559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D9AA6F-CDBD-4491-BCD1-CBF2B50DA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20" y="2232813"/>
            <a:ext cx="1188635" cy="6686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94D558-33A7-4D5A-8844-F4D533540F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19" y="3805331"/>
            <a:ext cx="1183898" cy="66594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8F18A739-8AD0-4FA3-AF38-0DC2C6BDC9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615" y="524725"/>
            <a:ext cx="1183898" cy="6559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F7D9AA6F-CDBD-4491-BCD1-CBF2B50DAD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878" y="2220958"/>
            <a:ext cx="1188635" cy="69231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6094D558-33A7-4D5A-8844-F4D533540F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878" y="3816432"/>
            <a:ext cx="1183898" cy="64374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525827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7ABC6B-C032-4C54-9550-AF90D5BADE64}"/>
              </a:ext>
            </a:extLst>
          </p:cNvPr>
          <p:cNvSpPr/>
          <p:nvPr userDrawn="1"/>
        </p:nvSpPr>
        <p:spPr>
          <a:xfrm>
            <a:off x="201136" y="185353"/>
            <a:ext cx="8767119" cy="4763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275739-A8D2-41F4-95EB-8B8797ACA0C2}"/>
              </a:ext>
            </a:extLst>
          </p:cNvPr>
          <p:cNvSpPr/>
          <p:nvPr userDrawn="1"/>
        </p:nvSpPr>
        <p:spPr>
          <a:xfrm rot="5400000">
            <a:off x="3764951" y="-2004882"/>
            <a:ext cx="1614104" cy="914399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18A739-8AD0-4FA3-AF38-0DC2C6BDC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77" y="524725"/>
            <a:ext cx="1166148" cy="6559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D9AA6F-CDBD-4491-BCD1-CBF2B50DA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62" y="2232813"/>
            <a:ext cx="1188635" cy="6686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94D558-33A7-4D5A-8844-F4D533540F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94" y="3816432"/>
            <a:ext cx="1144434" cy="64374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031488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7ABC6B-C032-4C54-9550-AF90D5BADE64}"/>
              </a:ext>
            </a:extLst>
          </p:cNvPr>
          <p:cNvSpPr/>
          <p:nvPr userDrawn="1"/>
        </p:nvSpPr>
        <p:spPr>
          <a:xfrm>
            <a:off x="201136" y="185353"/>
            <a:ext cx="8767119" cy="4763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275739-A8D2-41F4-95EB-8B8797ACA0C2}"/>
              </a:ext>
            </a:extLst>
          </p:cNvPr>
          <p:cNvSpPr/>
          <p:nvPr userDrawn="1"/>
        </p:nvSpPr>
        <p:spPr>
          <a:xfrm rot="5400000">
            <a:off x="3764951" y="-2004882"/>
            <a:ext cx="1614104" cy="914399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18A739-8AD0-4FA3-AF38-0DC2C6BDC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77" y="524725"/>
            <a:ext cx="1166148" cy="6559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D9AA6F-CDBD-4491-BCD1-CBF2B50DA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62" y="2232813"/>
            <a:ext cx="1188635" cy="6686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94D558-33A7-4D5A-8844-F4D533540F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94" y="3816432"/>
            <a:ext cx="1144434" cy="64374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8466420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xmlns="" id="{FEBCF21D-A890-4413-861A-90EA5B4739A1}"/>
              </a:ext>
            </a:extLst>
          </p:cNvPr>
          <p:cNvSpPr/>
          <p:nvPr userDrawn="1"/>
        </p:nvSpPr>
        <p:spPr bwMode="auto">
          <a:xfrm>
            <a:off x="8094367" y="1"/>
            <a:ext cx="106161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5484" tIns="47741" rIns="95484" bIns="47741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1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40F335-1648-43F9-9D5B-E893FBA0C743}"/>
              </a:ext>
            </a:extLst>
          </p:cNvPr>
          <p:cNvSpPr txBox="1"/>
          <p:nvPr userDrawn="1"/>
        </p:nvSpPr>
        <p:spPr>
          <a:xfrm>
            <a:off x="8217991" y="13176"/>
            <a:ext cx="777608" cy="6506823"/>
          </a:xfrm>
          <a:prstGeom prst="rect">
            <a:avLst/>
          </a:prstGeom>
          <a:noFill/>
        </p:spPr>
        <p:txBody>
          <a:bodyPr vert="vert270" wrap="none" lIns="95484" tIns="47741" rIns="95484" bIns="47741" rtlCol="0">
            <a:spAutoFit/>
          </a:bodyPr>
          <a:lstStyle/>
          <a:p>
            <a:pPr algn="ctr"/>
            <a:r>
              <a:rPr lang="ru-RU" sz="1900" cap="all" dirty="0">
                <a:solidFill>
                  <a:schemeClr val="bg1"/>
                </a:solidFill>
                <a:latin typeface="TornadoC" charset="0"/>
                <a:ea typeface="TornadoC" charset="0"/>
                <a:cs typeface="TornadoC" charset="0"/>
              </a:rPr>
              <a:t>Партнерские  отношения в постоянном</a:t>
            </a:r>
          </a:p>
          <a:p>
            <a:pPr algn="ctr"/>
            <a:r>
              <a:rPr lang="ru-RU" sz="1900" cap="all" dirty="0">
                <a:solidFill>
                  <a:schemeClr val="bg1"/>
                </a:solidFill>
                <a:latin typeface="TornadoC" charset="0"/>
                <a:ea typeface="TornadoC" charset="0"/>
                <a:cs typeface="TornadoC" charset="0"/>
              </a:rPr>
              <a:t>повышением </a:t>
            </a:r>
            <a:r>
              <a:rPr lang="en-US" sz="1900" cap="all" dirty="0">
                <a:solidFill>
                  <a:schemeClr val="bg1"/>
                </a:solidFill>
                <a:latin typeface="TornadoC" charset="0"/>
                <a:ea typeface="TornadoC" charset="0"/>
                <a:cs typeface="TornadoC" charset="0"/>
              </a:rPr>
              <a:t> </a:t>
            </a:r>
            <a:r>
              <a:rPr lang="ru-RU" sz="1900" cap="all" dirty="0">
                <a:solidFill>
                  <a:schemeClr val="bg1"/>
                </a:solidFill>
                <a:latin typeface="TornadoC" charset="0"/>
                <a:ea typeface="TornadoC" charset="0"/>
                <a:cs typeface="TornadoC" charset="0"/>
              </a:rPr>
              <a:t>качества предоставляемых услуг</a:t>
            </a:r>
            <a:endParaRPr lang="ru-RU" sz="1900" dirty="0">
              <a:solidFill>
                <a:schemeClr val="bg1"/>
              </a:solidFill>
              <a:latin typeface="TornadoC" charset="0"/>
              <a:ea typeface="TornadoC" charset="0"/>
              <a:cs typeface="Tornado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2097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120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75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19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278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038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798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557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317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077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73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1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57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966" indent="0">
              <a:buNone/>
              <a:defRPr sz="1700" b="1"/>
            </a:lvl2pPr>
            <a:lvl3pPr marL="751931" indent="0">
              <a:buNone/>
              <a:defRPr sz="1500" b="1"/>
            </a:lvl3pPr>
            <a:lvl4pPr marL="1127898" indent="0">
              <a:buNone/>
              <a:defRPr sz="1300" b="1"/>
            </a:lvl4pPr>
            <a:lvl5pPr marL="1503863" indent="0">
              <a:buNone/>
              <a:defRPr sz="1300" b="1"/>
            </a:lvl5pPr>
            <a:lvl6pPr marL="1879829" indent="0">
              <a:buNone/>
              <a:defRPr sz="1300" b="1"/>
            </a:lvl6pPr>
            <a:lvl7pPr marL="2255795" indent="0">
              <a:buNone/>
              <a:defRPr sz="1300" b="1"/>
            </a:lvl7pPr>
            <a:lvl8pPr marL="2631760" indent="0">
              <a:buNone/>
              <a:defRPr sz="1300" b="1"/>
            </a:lvl8pPr>
            <a:lvl9pPr marL="3007727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5966" indent="0">
              <a:buNone/>
              <a:defRPr sz="1700" b="1"/>
            </a:lvl2pPr>
            <a:lvl3pPr marL="751931" indent="0">
              <a:buNone/>
              <a:defRPr sz="1500" b="1"/>
            </a:lvl3pPr>
            <a:lvl4pPr marL="1127898" indent="0">
              <a:buNone/>
              <a:defRPr sz="1300" b="1"/>
            </a:lvl4pPr>
            <a:lvl5pPr marL="1503863" indent="0">
              <a:buNone/>
              <a:defRPr sz="1300" b="1"/>
            </a:lvl5pPr>
            <a:lvl6pPr marL="1879829" indent="0">
              <a:buNone/>
              <a:defRPr sz="1300" b="1"/>
            </a:lvl6pPr>
            <a:lvl7pPr marL="2255795" indent="0">
              <a:buNone/>
              <a:defRPr sz="1300" b="1"/>
            </a:lvl7pPr>
            <a:lvl8pPr marL="2631760" indent="0">
              <a:buNone/>
              <a:defRPr sz="1300" b="1"/>
            </a:lvl8pPr>
            <a:lvl9pPr marL="3007727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83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92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4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49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75966" indent="0">
              <a:buNone/>
              <a:defRPr sz="1200"/>
            </a:lvl2pPr>
            <a:lvl3pPr marL="751931" indent="0">
              <a:buNone/>
              <a:defRPr sz="1000"/>
            </a:lvl3pPr>
            <a:lvl4pPr marL="1127898" indent="0">
              <a:buNone/>
              <a:defRPr sz="800"/>
            </a:lvl4pPr>
            <a:lvl5pPr marL="1503863" indent="0">
              <a:buNone/>
              <a:defRPr sz="800"/>
            </a:lvl5pPr>
            <a:lvl6pPr marL="1879829" indent="0">
              <a:buNone/>
              <a:defRPr sz="800"/>
            </a:lvl6pPr>
            <a:lvl7pPr marL="2255795" indent="0">
              <a:buNone/>
              <a:defRPr sz="800"/>
            </a:lvl7pPr>
            <a:lvl8pPr marL="2631760" indent="0">
              <a:buNone/>
              <a:defRPr sz="800"/>
            </a:lvl8pPr>
            <a:lvl9pPr marL="300772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21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5966" indent="0">
              <a:buNone/>
              <a:defRPr sz="2300"/>
            </a:lvl2pPr>
            <a:lvl3pPr marL="751931" indent="0">
              <a:buNone/>
              <a:defRPr sz="2000"/>
            </a:lvl3pPr>
            <a:lvl4pPr marL="1127898" indent="0">
              <a:buNone/>
              <a:defRPr sz="1700"/>
            </a:lvl4pPr>
            <a:lvl5pPr marL="1503863" indent="0">
              <a:buNone/>
              <a:defRPr sz="1700"/>
            </a:lvl5pPr>
            <a:lvl6pPr marL="1879829" indent="0">
              <a:buNone/>
              <a:defRPr sz="1700"/>
            </a:lvl6pPr>
            <a:lvl7pPr marL="2255795" indent="0">
              <a:buNone/>
              <a:defRPr sz="1700"/>
            </a:lvl7pPr>
            <a:lvl8pPr marL="2631760" indent="0">
              <a:buNone/>
              <a:defRPr sz="1700"/>
            </a:lvl8pPr>
            <a:lvl9pPr marL="3007727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49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75966" indent="0">
              <a:buNone/>
              <a:defRPr sz="1200"/>
            </a:lvl2pPr>
            <a:lvl3pPr marL="751931" indent="0">
              <a:buNone/>
              <a:defRPr sz="1000"/>
            </a:lvl3pPr>
            <a:lvl4pPr marL="1127898" indent="0">
              <a:buNone/>
              <a:defRPr sz="800"/>
            </a:lvl4pPr>
            <a:lvl5pPr marL="1503863" indent="0">
              <a:buNone/>
              <a:defRPr sz="800"/>
            </a:lvl5pPr>
            <a:lvl6pPr marL="1879829" indent="0">
              <a:buNone/>
              <a:defRPr sz="800"/>
            </a:lvl6pPr>
            <a:lvl7pPr marL="2255795" indent="0">
              <a:buNone/>
              <a:defRPr sz="800"/>
            </a:lvl7pPr>
            <a:lvl8pPr marL="2631760" indent="0">
              <a:buNone/>
              <a:defRPr sz="800"/>
            </a:lvl8pPr>
            <a:lvl9pPr marL="300772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39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5484" tIns="47741" rIns="95484" bIns="47741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5484" tIns="47741" rIns="95484" bIns="4774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1" cy="273844"/>
          </a:xfrm>
          <a:prstGeom prst="rect">
            <a:avLst/>
          </a:prstGeom>
        </p:spPr>
        <p:txBody>
          <a:bodyPr vert="horz" lIns="95484" tIns="47741" rIns="95484" bIns="4774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5484" tIns="47741" rIns="95484" bIns="4774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1" cy="273844"/>
          </a:xfrm>
          <a:prstGeom prst="rect">
            <a:avLst/>
          </a:prstGeom>
        </p:spPr>
        <p:txBody>
          <a:bodyPr vert="horz" lIns="95484" tIns="47741" rIns="95484" bIns="4774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003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72" r:id="rId13"/>
    <p:sldLayoutId id="2147483674" r:id="rId14"/>
    <p:sldLayoutId id="2147483678" r:id="rId15"/>
    <p:sldLayoutId id="2147483675" r:id="rId16"/>
    <p:sldLayoutId id="2147483676" r:id="rId17"/>
    <p:sldLayoutId id="2147483679" r:id="rId18"/>
  </p:sldLayoutIdLst>
  <p:transition spd="slow">
    <p:wipe/>
  </p:transition>
  <p:txStyles>
    <p:titleStyle>
      <a:lvl1pPr algn="l" defTabSz="751931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983" indent="-187983" algn="l" defTabSz="751931" rtl="0" eaLnBrk="1" latinLnBrk="0" hangingPunct="1">
        <a:lnSpc>
          <a:spcPct val="90000"/>
        </a:lnSpc>
        <a:spcBef>
          <a:spcPts val="82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3949" indent="-187983" algn="l" defTabSz="751931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9915" indent="-187983" algn="l" defTabSz="751931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881" indent="-187983" algn="l" defTabSz="751931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846" indent="-187983" algn="l" defTabSz="751931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67812" indent="-187983" algn="l" defTabSz="751931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43779" indent="-187983" algn="l" defTabSz="751931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19744" indent="-187983" algn="l" defTabSz="751931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95710" indent="-187983" algn="l" defTabSz="751931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19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5966" algn="l" defTabSz="7519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1931" algn="l" defTabSz="7519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7898" algn="l" defTabSz="7519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3863" algn="l" defTabSz="7519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829" algn="l" defTabSz="7519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5795" algn="l" defTabSz="7519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1760" algn="l" defTabSz="7519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7727" algn="l" defTabSz="7519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с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AF380C-6AD7-41F0-8192-5E216A6EFAFD}"/>
              </a:ext>
            </a:extLst>
          </p:cNvPr>
          <p:cNvSpPr txBox="1"/>
          <p:nvPr/>
        </p:nvSpPr>
        <p:spPr>
          <a:xfrm>
            <a:off x="6407106" y="4367040"/>
            <a:ext cx="2406974" cy="527302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+mj-lt"/>
              <a:ea typeface="Nexa Bold" charset="0"/>
              <a:cs typeface="Nexa Bold" charset="0"/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  <a:ea typeface="Nexa Bold" charset="0"/>
                <a:cs typeface="Nexa Bold" charset="0"/>
              </a:rPr>
              <a:t>2009 - 2021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BB91D1-0C18-4160-8419-BDF4E9CA6BED}"/>
              </a:ext>
            </a:extLst>
          </p:cNvPr>
          <p:cNvSpPr txBox="1"/>
          <p:nvPr/>
        </p:nvSpPr>
        <p:spPr>
          <a:xfrm>
            <a:off x="596900" y="1877947"/>
            <a:ext cx="8039100" cy="83507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Российская </a:t>
            </a:r>
            <a:r>
              <a:rPr lang="en" sz="2400" dirty="0">
                <a:solidFill>
                  <a:schemeClr val="bg1"/>
                </a:solidFill>
              </a:rPr>
              <a:t>low code </a:t>
            </a:r>
            <a:r>
              <a:rPr lang="ru-RU" sz="2400" dirty="0">
                <a:solidFill>
                  <a:schemeClr val="bg1"/>
                </a:solidFill>
              </a:rPr>
              <a:t>платформа для автоматизации банковских процессов и документооборота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AA75A7-E0B2-4A78-8EFC-618E98D7DB61}"/>
              </a:ext>
            </a:extLst>
          </p:cNvPr>
          <p:cNvSpPr txBox="1"/>
          <p:nvPr/>
        </p:nvSpPr>
        <p:spPr>
          <a:xfrm>
            <a:off x="1533411" y="2651720"/>
            <a:ext cx="6077183" cy="558079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ctr">
              <a:lnSpc>
                <a:spcPts val="1796"/>
              </a:lnSpc>
            </a:pPr>
            <a:r>
              <a:rPr lang="ru-RU" sz="1300" dirty="0">
                <a:solidFill>
                  <a:schemeClr val="bg1">
                    <a:lumMod val="85000"/>
                  </a:schemeClr>
                </a:solidFill>
              </a:rPr>
              <a:t>Мы создаем уникальные решения, на основе собственных программных продуктов и продуктов ведущих мировых вендоров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002" y="1093959"/>
            <a:ext cx="3314369" cy="5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56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55EC250-F9FB-D44D-B0DA-6FA80924133C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СЕРВИСЫ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НАСТРОЙКИ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БИЗНЕС-ПРИЛОЖЕНИЙ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136EC4E-A654-8846-B241-25BD4E37B4A3}"/>
              </a:ext>
            </a:extLst>
          </p:cNvPr>
          <p:cNvSpPr txBox="1">
            <a:spLocks/>
          </p:cNvSpPr>
          <p:nvPr/>
        </p:nvSpPr>
        <p:spPr>
          <a:xfrm>
            <a:off x="839789" y="797593"/>
            <a:ext cx="7506868" cy="655259"/>
          </a:xfrm>
          <a:prstGeom prst="rect">
            <a:avLst/>
          </a:prstGeom>
        </p:spPr>
        <p:txBody>
          <a:bodyPr/>
          <a:lstStyle>
            <a:lvl1pPr algn="l" defTabSz="7519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Шаг 4. Взаимодействие независимых сервисов</a:t>
            </a:r>
          </a:p>
        </p:txBody>
      </p:sp>
      <p:sp>
        <p:nvSpPr>
          <p:cNvPr id="77" name="Объект 2">
            <a:extLst>
              <a:ext uri="{FF2B5EF4-FFF2-40B4-BE49-F238E27FC236}">
                <a16:creationId xmlns:a16="http://schemas.microsoft.com/office/drawing/2014/main" xmlns="" id="{6BF0AD2A-A1A2-F948-8DAD-4380D2F3D3D6}"/>
              </a:ext>
            </a:extLst>
          </p:cNvPr>
          <p:cNvSpPr txBox="1">
            <a:spLocks/>
          </p:cNvSpPr>
          <p:nvPr/>
        </p:nvSpPr>
        <p:spPr>
          <a:xfrm>
            <a:off x="406180" y="1452852"/>
            <a:ext cx="3531384" cy="2981578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Реализация</a:t>
            </a:r>
            <a:r>
              <a:rPr lang="en-US" dirty="0"/>
              <a:t> ITA-Forms</a:t>
            </a:r>
            <a:r>
              <a:rPr lang="ru-RU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lvl="1"/>
            <a:r>
              <a:rPr lang="en-US" dirty="0"/>
              <a:t>Kafka – </a:t>
            </a:r>
            <a:r>
              <a:rPr lang="ru-RU" dirty="0"/>
              <a:t>интегратор событий сервисов взаимодействия</a:t>
            </a:r>
          </a:p>
          <a:p>
            <a:pPr lvl="1"/>
            <a:r>
              <a:rPr lang="ru-RU" dirty="0"/>
              <a:t>Упорядочивание хаоса </a:t>
            </a:r>
            <a:r>
              <a:rPr lang="ru-RU" dirty="0" err="1"/>
              <a:t>микросервисов</a:t>
            </a:r>
            <a:endParaRPr lang="en-US" dirty="0"/>
          </a:p>
          <a:p>
            <a:pPr marL="375966" lvl="1" indent="0">
              <a:buNone/>
            </a:pPr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60DCB59-FF18-8F41-AFFF-F1944E05B1A2}"/>
              </a:ext>
            </a:extLst>
          </p:cNvPr>
          <p:cNvGrpSpPr/>
          <p:nvPr/>
        </p:nvGrpSpPr>
        <p:grpSpPr>
          <a:xfrm>
            <a:off x="4065069" y="1308101"/>
            <a:ext cx="4545531" cy="3670300"/>
            <a:chOff x="5018491" y="1405598"/>
            <a:chExt cx="6004077" cy="4966627"/>
          </a:xfrm>
        </p:grpSpPr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xmlns="" id="{3CC8BF7F-93DF-1748-9106-12198CFA8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8491" y="1405598"/>
              <a:ext cx="2101487" cy="1811626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Сервис взаимодействия экранных форм</a:t>
              </a:r>
            </a:p>
          </p:txBody>
        </p:sp>
        <p:pic>
          <p:nvPicPr>
            <p:cNvPr id="26" name="Объект 8">
              <a:extLst>
                <a:ext uri="{FF2B5EF4-FFF2-40B4-BE49-F238E27FC236}">
                  <a16:creationId xmlns:a16="http://schemas.microsoft.com/office/drawing/2014/main" xmlns="" id="{20D7E948-5BE5-4D40-A199-FEF2D011F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3697" y="2307485"/>
              <a:ext cx="252567" cy="253824"/>
            </a:xfrm>
            <a:prstGeom prst="rect">
              <a:avLst/>
            </a:prstGeom>
          </p:spPr>
        </p:pic>
        <p:pic>
          <p:nvPicPr>
            <p:cNvPr id="27" name="Объект 8">
              <a:extLst>
                <a:ext uri="{FF2B5EF4-FFF2-40B4-BE49-F238E27FC236}">
                  <a16:creationId xmlns:a16="http://schemas.microsoft.com/office/drawing/2014/main" xmlns="" id="{B075E43C-A8E6-0045-BAE0-186103C3E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0774" y="2577733"/>
              <a:ext cx="252567" cy="253824"/>
            </a:xfrm>
            <a:prstGeom prst="rect">
              <a:avLst/>
            </a:prstGeom>
          </p:spPr>
        </p:pic>
        <p:pic>
          <p:nvPicPr>
            <p:cNvPr id="28" name="Объект 8">
              <a:extLst>
                <a:ext uri="{FF2B5EF4-FFF2-40B4-BE49-F238E27FC236}">
                  <a16:creationId xmlns:a16="http://schemas.microsoft.com/office/drawing/2014/main" xmlns="" id="{D5BD7EC7-E74B-A444-ADC9-5EC17C47E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339" y="1541665"/>
              <a:ext cx="252567" cy="253824"/>
            </a:xfrm>
            <a:prstGeom prst="rect">
              <a:avLst/>
            </a:prstGeom>
          </p:spPr>
        </p:pic>
        <p:pic>
          <p:nvPicPr>
            <p:cNvPr id="29" name="Объект 8">
              <a:extLst>
                <a:ext uri="{FF2B5EF4-FFF2-40B4-BE49-F238E27FC236}">
                  <a16:creationId xmlns:a16="http://schemas.microsoft.com/office/drawing/2014/main" xmlns="" id="{426CDB9B-3707-2B46-A271-B3A7AFB16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2952" y="1583453"/>
              <a:ext cx="252567" cy="253824"/>
            </a:xfrm>
            <a:prstGeom prst="rect">
              <a:avLst/>
            </a:prstGeom>
          </p:spPr>
        </p:pic>
        <p:pic>
          <p:nvPicPr>
            <p:cNvPr id="30" name="Объект 8">
              <a:extLst>
                <a:ext uri="{FF2B5EF4-FFF2-40B4-BE49-F238E27FC236}">
                  <a16:creationId xmlns:a16="http://schemas.microsoft.com/office/drawing/2014/main" xmlns="" id="{55931991-A521-604E-A65C-2205FD6E4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313" y="1859605"/>
              <a:ext cx="252567" cy="253824"/>
            </a:xfrm>
            <a:prstGeom prst="rect">
              <a:avLst/>
            </a:prstGeom>
          </p:spPr>
        </p:pic>
        <p:pic>
          <p:nvPicPr>
            <p:cNvPr id="31" name="Объект 8">
              <a:extLst>
                <a:ext uri="{FF2B5EF4-FFF2-40B4-BE49-F238E27FC236}">
                  <a16:creationId xmlns:a16="http://schemas.microsoft.com/office/drawing/2014/main" xmlns="" id="{FA8E6A0F-BEC7-1C48-A226-42016CE10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4731" y="1668577"/>
              <a:ext cx="252567" cy="253824"/>
            </a:xfrm>
            <a:prstGeom prst="rect">
              <a:avLst/>
            </a:prstGeom>
          </p:spPr>
        </p:pic>
        <p:sp>
          <p:nvSpPr>
            <p:cNvPr id="32" name="Блок-схема: магнитный диск 15">
              <a:extLst>
                <a:ext uri="{FF2B5EF4-FFF2-40B4-BE49-F238E27FC236}">
                  <a16:creationId xmlns:a16="http://schemas.microsoft.com/office/drawing/2014/main" xmlns="" id="{C715E241-38C3-A140-85C3-7F4F56225611}"/>
                </a:ext>
              </a:extLst>
            </p:cNvPr>
            <p:cNvSpPr/>
            <p:nvPr/>
          </p:nvSpPr>
          <p:spPr>
            <a:xfrm>
              <a:off x="5794415" y="2859712"/>
              <a:ext cx="467837" cy="28834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Шестиугольник 32">
              <a:extLst>
                <a:ext uri="{FF2B5EF4-FFF2-40B4-BE49-F238E27FC236}">
                  <a16:creationId xmlns:a16="http://schemas.microsoft.com/office/drawing/2014/main" xmlns="" id="{40D85732-0650-914E-B748-D94BB93E45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1081" y="1405598"/>
              <a:ext cx="2101487" cy="1811626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Сервис взаимодействия бизнес-объектов</a:t>
              </a:r>
            </a:p>
          </p:txBody>
        </p:sp>
        <p:pic>
          <p:nvPicPr>
            <p:cNvPr id="38" name="Объект 8">
              <a:extLst>
                <a:ext uri="{FF2B5EF4-FFF2-40B4-BE49-F238E27FC236}">
                  <a16:creationId xmlns:a16="http://schemas.microsoft.com/office/drawing/2014/main" xmlns="" id="{5174576A-FA55-7D4A-BEAA-C294D84A5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7187" y="2276684"/>
              <a:ext cx="252567" cy="253824"/>
            </a:xfrm>
            <a:prstGeom prst="rect">
              <a:avLst/>
            </a:prstGeom>
          </p:spPr>
        </p:pic>
        <p:pic>
          <p:nvPicPr>
            <p:cNvPr id="39" name="Объект 8">
              <a:extLst>
                <a:ext uri="{FF2B5EF4-FFF2-40B4-BE49-F238E27FC236}">
                  <a16:creationId xmlns:a16="http://schemas.microsoft.com/office/drawing/2014/main" xmlns="" id="{45F7D036-86B2-DC4D-91DF-4401EB29A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4264" y="2546932"/>
              <a:ext cx="252567" cy="253824"/>
            </a:xfrm>
            <a:prstGeom prst="rect">
              <a:avLst/>
            </a:prstGeom>
          </p:spPr>
        </p:pic>
        <p:pic>
          <p:nvPicPr>
            <p:cNvPr id="40" name="Объект 8">
              <a:extLst>
                <a:ext uri="{FF2B5EF4-FFF2-40B4-BE49-F238E27FC236}">
                  <a16:creationId xmlns:a16="http://schemas.microsoft.com/office/drawing/2014/main" xmlns="" id="{499B5F76-BE70-EF49-89ED-7F41A5235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5829" y="1510864"/>
              <a:ext cx="252567" cy="253824"/>
            </a:xfrm>
            <a:prstGeom prst="rect">
              <a:avLst/>
            </a:prstGeom>
          </p:spPr>
        </p:pic>
        <p:pic>
          <p:nvPicPr>
            <p:cNvPr id="41" name="Объект 8">
              <a:extLst>
                <a:ext uri="{FF2B5EF4-FFF2-40B4-BE49-F238E27FC236}">
                  <a16:creationId xmlns:a16="http://schemas.microsoft.com/office/drawing/2014/main" xmlns="" id="{191CF0ED-F18F-9F4A-A061-2D12BD34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86442" y="1552652"/>
              <a:ext cx="252567" cy="253824"/>
            </a:xfrm>
            <a:prstGeom prst="rect">
              <a:avLst/>
            </a:prstGeom>
          </p:spPr>
        </p:pic>
        <p:pic>
          <p:nvPicPr>
            <p:cNvPr id="42" name="Объект 8">
              <a:extLst>
                <a:ext uri="{FF2B5EF4-FFF2-40B4-BE49-F238E27FC236}">
                  <a16:creationId xmlns:a16="http://schemas.microsoft.com/office/drawing/2014/main" xmlns="" id="{40BE4F82-5F90-764C-92D2-194A6D0FE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0803" y="1828804"/>
              <a:ext cx="252567" cy="253824"/>
            </a:xfrm>
            <a:prstGeom prst="rect">
              <a:avLst/>
            </a:prstGeom>
          </p:spPr>
        </p:pic>
        <p:pic>
          <p:nvPicPr>
            <p:cNvPr id="43" name="Объект 8">
              <a:extLst>
                <a:ext uri="{FF2B5EF4-FFF2-40B4-BE49-F238E27FC236}">
                  <a16:creationId xmlns:a16="http://schemas.microsoft.com/office/drawing/2014/main" xmlns="" id="{15FD6A91-55F4-EA48-B676-769B8E4CF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8221" y="1637776"/>
              <a:ext cx="252567" cy="253824"/>
            </a:xfrm>
            <a:prstGeom prst="rect">
              <a:avLst/>
            </a:prstGeom>
          </p:spPr>
        </p:pic>
        <p:sp>
          <p:nvSpPr>
            <p:cNvPr id="44" name="Блок-схема: магнитный диск 24">
              <a:extLst>
                <a:ext uri="{FF2B5EF4-FFF2-40B4-BE49-F238E27FC236}">
                  <a16:creationId xmlns:a16="http://schemas.microsoft.com/office/drawing/2014/main" xmlns="" id="{6E0B1625-E8F0-0F43-B0A0-DF44F0D760B6}"/>
                </a:ext>
              </a:extLst>
            </p:cNvPr>
            <p:cNvSpPr/>
            <p:nvPr/>
          </p:nvSpPr>
          <p:spPr>
            <a:xfrm>
              <a:off x="9737905" y="2828911"/>
              <a:ext cx="467837" cy="28834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Шестиугольник 44">
              <a:extLst>
                <a:ext uri="{FF2B5EF4-FFF2-40B4-BE49-F238E27FC236}">
                  <a16:creationId xmlns:a16="http://schemas.microsoft.com/office/drawing/2014/main" xmlns="" id="{86F6C9F5-8E17-984C-B269-91C27A2A77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9786" y="4560599"/>
              <a:ext cx="2101487" cy="1811626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Сервис взаимодействия бизнес-процессов</a:t>
              </a:r>
            </a:p>
          </p:txBody>
        </p:sp>
        <p:pic>
          <p:nvPicPr>
            <p:cNvPr id="46" name="Объект 8">
              <a:extLst>
                <a:ext uri="{FF2B5EF4-FFF2-40B4-BE49-F238E27FC236}">
                  <a16:creationId xmlns:a16="http://schemas.microsoft.com/office/drawing/2014/main" xmlns="" id="{CDEC67AD-A1C4-434B-AE80-989438B39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5892" y="5431685"/>
              <a:ext cx="252567" cy="253824"/>
            </a:xfrm>
            <a:prstGeom prst="rect">
              <a:avLst/>
            </a:prstGeom>
          </p:spPr>
        </p:pic>
        <p:pic>
          <p:nvPicPr>
            <p:cNvPr id="50" name="Объект 8">
              <a:extLst>
                <a:ext uri="{FF2B5EF4-FFF2-40B4-BE49-F238E27FC236}">
                  <a16:creationId xmlns:a16="http://schemas.microsoft.com/office/drawing/2014/main" xmlns="" id="{0980009E-4CD3-C24B-BE87-E4C70D91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2969" y="5701933"/>
              <a:ext cx="252567" cy="253824"/>
            </a:xfrm>
            <a:prstGeom prst="rect">
              <a:avLst/>
            </a:prstGeom>
          </p:spPr>
        </p:pic>
        <p:pic>
          <p:nvPicPr>
            <p:cNvPr id="51" name="Объект 8">
              <a:extLst>
                <a:ext uri="{FF2B5EF4-FFF2-40B4-BE49-F238E27FC236}">
                  <a16:creationId xmlns:a16="http://schemas.microsoft.com/office/drawing/2014/main" xmlns="" id="{2FEDCDD8-8822-3743-A3FF-4896D465D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4534" y="4665865"/>
              <a:ext cx="252567" cy="253824"/>
            </a:xfrm>
            <a:prstGeom prst="rect">
              <a:avLst/>
            </a:prstGeom>
          </p:spPr>
        </p:pic>
        <p:pic>
          <p:nvPicPr>
            <p:cNvPr id="52" name="Объект 8">
              <a:extLst>
                <a:ext uri="{FF2B5EF4-FFF2-40B4-BE49-F238E27FC236}">
                  <a16:creationId xmlns:a16="http://schemas.microsoft.com/office/drawing/2014/main" xmlns="" id="{86C020DF-8E77-5140-9899-250B0F8C8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35147" y="4707653"/>
              <a:ext cx="252567" cy="253824"/>
            </a:xfrm>
            <a:prstGeom prst="rect">
              <a:avLst/>
            </a:prstGeom>
          </p:spPr>
        </p:pic>
        <p:pic>
          <p:nvPicPr>
            <p:cNvPr id="53" name="Объект 8">
              <a:extLst>
                <a:ext uri="{FF2B5EF4-FFF2-40B4-BE49-F238E27FC236}">
                  <a16:creationId xmlns:a16="http://schemas.microsoft.com/office/drawing/2014/main" xmlns="" id="{F424C954-3E53-6843-8863-47FDCCB81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9508" y="4983805"/>
              <a:ext cx="252567" cy="253824"/>
            </a:xfrm>
            <a:prstGeom prst="rect">
              <a:avLst/>
            </a:prstGeom>
          </p:spPr>
        </p:pic>
        <p:pic>
          <p:nvPicPr>
            <p:cNvPr id="54" name="Объект 8">
              <a:extLst>
                <a:ext uri="{FF2B5EF4-FFF2-40B4-BE49-F238E27FC236}">
                  <a16:creationId xmlns:a16="http://schemas.microsoft.com/office/drawing/2014/main" xmlns="" id="{73B0853E-6F78-DA4B-A586-03FA7A01C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6926" y="4792777"/>
              <a:ext cx="252567" cy="253824"/>
            </a:xfrm>
            <a:prstGeom prst="rect">
              <a:avLst/>
            </a:prstGeom>
          </p:spPr>
        </p:pic>
        <p:sp>
          <p:nvSpPr>
            <p:cNvPr id="55" name="Блок-схема: магнитный диск 32">
              <a:extLst>
                <a:ext uri="{FF2B5EF4-FFF2-40B4-BE49-F238E27FC236}">
                  <a16:creationId xmlns:a16="http://schemas.microsoft.com/office/drawing/2014/main" xmlns="" id="{F00A98BC-4BF9-504B-8688-C7857D9ADDA9}"/>
                </a:ext>
              </a:extLst>
            </p:cNvPr>
            <p:cNvSpPr/>
            <p:nvPr/>
          </p:nvSpPr>
          <p:spPr>
            <a:xfrm>
              <a:off x="7786610" y="5983912"/>
              <a:ext cx="467837" cy="28834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Шестиугольник 55">
              <a:extLst>
                <a:ext uri="{FF2B5EF4-FFF2-40B4-BE49-F238E27FC236}">
                  <a16:creationId xmlns:a16="http://schemas.microsoft.com/office/drawing/2014/main" xmlns="" id="{478A30F8-F4BD-9D40-B5FD-68AC30DCDA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9786" y="2446049"/>
              <a:ext cx="2101487" cy="1811626"/>
            </a:xfrm>
            <a:prstGeom prst="hex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Kafka</a:t>
              </a:r>
              <a:endParaRPr lang="ru-RU" sz="1400" dirty="0"/>
            </a:p>
          </p:txBody>
        </p:sp>
      </p:grpSp>
      <p:pic>
        <p:nvPicPr>
          <p:cNvPr id="49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57" name="Рисунок 56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033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55EC250-F9FB-D44D-B0DA-6FA80924133C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СЕРВИСЫ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НАСТРОЙКИ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БИЗНЕС-ПРИЛОЖЕНИЙ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136EC4E-A654-8846-B241-25BD4E37B4A3}"/>
              </a:ext>
            </a:extLst>
          </p:cNvPr>
          <p:cNvSpPr txBox="1">
            <a:spLocks/>
          </p:cNvSpPr>
          <p:nvPr/>
        </p:nvSpPr>
        <p:spPr>
          <a:xfrm>
            <a:off x="839789" y="797593"/>
            <a:ext cx="7506868" cy="655259"/>
          </a:xfrm>
          <a:prstGeom prst="rect">
            <a:avLst/>
          </a:prstGeom>
        </p:spPr>
        <p:txBody>
          <a:bodyPr/>
          <a:lstStyle>
            <a:lvl1pPr algn="l" defTabSz="7519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Шаг 5. Дополнительные сервисы</a:t>
            </a:r>
          </a:p>
        </p:txBody>
      </p:sp>
      <p:sp>
        <p:nvSpPr>
          <p:cNvPr id="77" name="Объект 2">
            <a:extLst>
              <a:ext uri="{FF2B5EF4-FFF2-40B4-BE49-F238E27FC236}">
                <a16:creationId xmlns:a16="http://schemas.microsoft.com/office/drawing/2014/main" xmlns="" id="{6BF0AD2A-A1A2-F948-8DAD-4380D2F3D3D6}"/>
              </a:ext>
            </a:extLst>
          </p:cNvPr>
          <p:cNvSpPr txBox="1">
            <a:spLocks/>
          </p:cNvSpPr>
          <p:nvPr/>
        </p:nvSpPr>
        <p:spPr>
          <a:xfrm>
            <a:off x="406180" y="1452852"/>
            <a:ext cx="3531384" cy="2981578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Реализация</a:t>
            </a:r>
            <a:r>
              <a:rPr lang="en-US" dirty="0"/>
              <a:t> ITA-Forms</a:t>
            </a:r>
            <a:r>
              <a:rPr lang="ru-RU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lvl="1"/>
            <a:r>
              <a:rPr lang="en-US" dirty="0"/>
              <a:t>Kafka – </a:t>
            </a:r>
            <a:r>
              <a:rPr lang="ru-RU" dirty="0"/>
              <a:t>интегратор событий сервисов взаимодействия</a:t>
            </a:r>
          </a:p>
          <a:p>
            <a:pPr lvl="1"/>
            <a:r>
              <a:rPr lang="ru-RU" dirty="0"/>
              <a:t>Платформенные сервисы</a:t>
            </a:r>
          </a:p>
          <a:p>
            <a:pPr lvl="1"/>
            <a:r>
              <a:rPr lang="ru-RU" dirty="0" err="1"/>
              <a:t>Микросервисы</a:t>
            </a:r>
            <a:r>
              <a:rPr lang="ru-RU" dirty="0"/>
              <a:t> внутри платформенных</a:t>
            </a:r>
            <a:endParaRPr lang="en-US" dirty="0"/>
          </a:p>
          <a:p>
            <a:pPr marL="375966" lvl="1" indent="0">
              <a:buNone/>
            </a:pP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AC2FEEA-031E-8C4C-9310-3B3C14227852}"/>
              </a:ext>
            </a:extLst>
          </p:cNvPr>
          <p:cNvGrpSpPr/>
          <p:nvPr/>
        </p:nvGrpSpPr>
        <p:grpSpPr>
          <a:xfrm>
            <a:off x="3971203" y="1345387"/>
            <a:ext cx="4809064" cy="3388167"/>
            <a:chOff x="4038563" y="1242908"/>
            <a:chExt cx="6984006" cy="5129317"/>
          </a:xfrm>
        </p:grpSpPr>
        <p:sp>
          <p:nvSpPr>
            <p:cNvPr id="47" name="Шестиугольник 46">
              <a:extLst>
                <a:ext uri="{FF2B5EF4-FFF2-40B4-BE49-F238E27FC236}">
                  <a16:creationId xmlns:a16="http://schemas.microsoft.com/office/drawing/2014/main" xmlns="" id="{DC52CFD0-2E2C-9C4F-A150-617F998A82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1434" y="1315211"/>
              <a:ext cx="2453525" cy="2115106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Сервис взаимодействия экранных форм</a:t>
              </a:r>
            </a:p>
          </p:txBody>
        </p:sp>
        <p:pic>
          <p:nvPicPr>
            <p:cNvPr id="48" name="Объект 8">
              <a:extLst>
                <a:ext uri="{FF2B5EF4-FFF2-40B4-BE49-F238E27FC236}">
                  <a16:creationId xmlns:a16="http://schemas.microsoft.com/office/drawing/2014/main" xmlns="" id="{22D6755C-A739-6C40-AC9C-6F54A7892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3697" y="2307485"/>
              <a:ext cx="252567" cy="253824"/>
            </a:xfrm>
            <a:prstGeom prst="rect">
              <a:avLst/>
            </a:prstGeom>
          </p:spPr>
        </p:pic>
        <p:pic>
          <p:nvPicPr>
            <p:cNvPr id="49" name="Объект 8">
              <a:extLst>
                <a:ext uri="{FF2B5EF4-FFF2-40B4-BE49-F238E27FC236}">
                  <a16:creationId xmlns:a16="http://schemas.microsoft.com/office/drawing/2014/main" xmlns="" id="{2242366F-E8E8-0840-AA1A-7EF847E3E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9531" y="2848075"/>
              <a:ext cx="252567" cy="253824"/>
            </a:xfrm>
            <a:prstGeom prst="rect">
              <a:avLst/>
            </a:prstGeom>
          </p:spPr>
        </p:pic>
        <p:pic>
          <p:nvPicPr>
            <p:cNvPr id="57" name="Объект 8">
              <a:extLst>
                <a:ext uri="{FF2B5EF4-FFF2-40B4-BE49-F238E27FC236}">
                  <a16:creationId xmlns:a16="http://schemas.microsoft.com/office/drawing/2014/main" xmlns="" id="{CF9BB787-86C6-E24B-832A-581706479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8067" y="1612556"/>
              <a:ext cx="252567" cy="253824"/>
            </a:xfrm>
            <a:prstGeom prst="rect">
              <a:avLst/>
            </a:prstGeom>
          </p:spPr>
        </p:pic>
        <p:pic>
          <p:nvPicPr>
            <p:cNvPr id="58" name="Объект 8">
              <a:extLst>
                <a:ext uri="{FF2B5EF4-FFF2-40B4-BE49-F238E27FC236}">
                  <a16:creationId xmlns:a16="http://schemas.microsoft.com/office/drawing/2014/main" xmlns="" id="{E5124362-714D-654F-B7B3-66A473AB6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2252" y="1514388"/>
              <a:ext cx="252567" cy="253824"/>
            </a:xfrm>
            <a:prstGeom prst="rect">
              <a:avLst/>
            </a:prstGeom>
          </p:spPr>
        </p:pic>
        <p:pic>
          <p:nvPicPr>
            <p:cNvPr id="59" name="Объект 8">
              <a:extLst>
                <a:ext uri="{FF2B5EF4-FFF2-40B4-BE49-F238E27FC236}">
                  <a16:creationId xmlns:a16="http://schemas.microsoft.com/office/drawing/2014/main" xmlns="" id="{DCE19E7B-A211-CE40-86F9-24E3A8D71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5814" y="1925122"/>
              <a:ext cx="252567" cy="253824"/>
            </a:xfrm>
            <a:prstGeom prst="rect">
              <a:avLst/>
            </a:prstGeom>
          </p:spPr>
        </p:pic>
        <p:pic>
          <p:nvPicPr>
            <p:cNvPr id="60" name="Объект 8">
              <a:extLst>
                <a:ext uri="{FF2B5EF4-FFF2-40B4-BE49-F238E27FC236}">
                  <a16:creationId xmlns:a16="http://schemas.microsoft.com/office/drawing/2014/main" xmlns="" id="{34BC0EA0-41B6-6A40-9DCA-6992F711E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3128" y="1922401"/>
              <a:ext cx="252567" cy="253824"/>
            </a:xfrm>
            <a:prstGeom prst="rect">
              <a:avLst/>
            </a:prstGeom>
          </p:spPr>
        </p:pic>
        <p:sp>
          <p:nvSpPr>
            <p:cNvPr id="61" name="Блок-схема: магнитный диск 15">
              <a:extLst>
                <a:ext uri="{FF2B5EF4-FFF2-40B4-BE49-F238E27FC236}">
                  <a16:creationId xmlns:a16="http://schemas.microsoft.com/office/drawing/2014/main" xmlns="" id="{DBA40F42-1135-3E43-A6FD-83F82F62C20D}"/>
                </a:ext>
              </a:extLst>
            </p:cNvPr>
            <p:cNvSpPr/>
            <p:nvPr/>
          </p:nvSpPr>
          <p:spPr>
            <a:xfrm>
              <a:off x="5794415" y="2859712"/>
              <a:ext cx="467837" cy="28834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Шестиугольник 61">
              <a:extLst>
                <a:ext uri="{FF2B5EF4-FFF2-40B4-BE49-F238E27FC236}">
                  <a16:creationId xmlns:a16="http://schemas.microsoft.com/office/drawing/2014/main" xmlns="" id="{851C3A4F-B03E-DD47-A3BC-8426B369EA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5478" y="1405598"/>
              <a:ext cx="2327091" cy="2006112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Сервис взаимодействия бизнес-объектов</a:t>
              </a:r>
            </a:p>
          </p:txBody>
        </p:sp>
        <p:pic>
          <p:nvPicPr>
            <p:cNvPr id="63" name="Объект 8">
              <a:extLst>
                <a:ext uri="{FF2B5EF4-FFF2-40B4-BE49-F238E27FC236}">
                  <a16:creationId xmlns:a16="http://schemas.microsoft.com/office/drawing/2014/main" xmlns="" id="{47C2E4EB-54A5-5F45-81B4-BF0DC506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5829" y="1510864"/>
              <a:ext cx="252567" cy="253824"/>
            </a:xfrm>
            <a:prstGeom prst="rect">
              <a:avLst/>
            </a:prstGeom>
          </p:spPr>
        </p:pic>
        <p:pic>
          <p:nvPicPr>
            <p:cNvPr id="64" name="Объект 8">
              <a:extLst>
                <a:ext uri="{FF2B5EF4-FFF2-40B4-BE49-F238E27FC236}">
                  <a16:creationId xmlns:a16="http://schemas.microsoft.com/office/drawing/2014/main" xmlns="" id="{EEEE5B6A-0CD3-6243-97C3-A3447F651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86442" y="1552652"/>
              <a:ext cx="252567" cy="253824"/>
            </a:xfrm>
            <a:prstGeom prst="rect">
              <a:avLst/>
            </a:prstGeom>
          </p:spPr>
        </p:pic>
        <p:pic>
          <p:nvPicPr>
            <p:cNvPr id="65" name="Объект 8">
              <a:extLst>
                <a:ext uri="{FF2B5EF4-FFF2-40B4-BE49-F238E27FC236}">
                  <a16:creationId xmlns:a16="http://schemas.microsoft.com/office/drawing/2014/main" xmlns="" id="{CF4D96DC-52CC-E040-B752-B1DBC12F4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0803" y="1828804"/>
              <a:ext cx="252567" cy="253824"/>
            </a:xfrm>
            <a:prstGeom prst="rect">
              <a:avLst/>
            </a:prstGeom>
          </p:spPr>
        </p:pic>
        <p:pic>
          <p:nvPicPr>
            <p:cNvPr id="66" name="Объект 8">
              <a:extLst>
                <a:ext uri="{FF2B5EF4-FFF2-40B4-BE49-F238E27FC236}">
                  <a16:creationId xmlns:a16="http://schemas.microsoft.com/office/drawing/2014/main" xmlns="" id="{DF42D31A-2DD4-6745-99FC-B30F4F04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8221" y="1637776"/>
              <a:ext cx="252567" cy="253824"/>
            </a:xfrm>
            <a:prstGeom prst="rect">
              <a:avLst/>
            </a:prstGeom>
          </p:spPr>
        </p:pic>
        <p:sp>
          <p:nvSpPr>
            <p:cNvPr id="67" name="Блок-схема: магнитный диск 24">
              <a:extLst>
                <a:ext uri="{FF2B5EF4-FFF2-40B4-BE49-F238E27FC236}">
                  <a16:creationId xmlns:a16="http://schemas.microsoft.com/office/drawing/2014/main" xmlns="" id="{1A9A3C61-A650-6D45-A299-032C16FE2F84}"/>
                </a:ext>
              </a:extLst>
            </p:cNvPr>
            <p:cNvSpPr/>
            <p:nvPr/>
          </p:nvSpPr>
          <p:spPr>
            <a:xfrm>
              <a:off x="9737905" y="2828911"/>
              <a:ext cx="467837" cy="28834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Шестиугольник 67">
              <a:extLst>
                <a:ext uri="{FF2B5EF4-FFF2-40B4-BE49-F238E27FC236}">
                  <a16:creationId xmlns:a16="http://schemas.microsoft.com/office/drawing/2014/main" xmlns="" id="{A32A2D69-09AE-5C44-A450-5F49DAECE2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9786" y="4560599"/>
              <a:ext cx="2101487" cy="1811626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Сервис взаимодействия бизнес-процессов</a:t>
              </a:r>
            </a:p>
          </p:txBody>
        </p:sp>
        <p:pic>
          <p:nvPicPr>
            <p:cNvPr id="69" name="Объект 8">
              <a:extLst>
                <a:ext uri="{FF2B5EF4-FFF2-40B4-BE49-F238E27FC236}">
                  <a16:creationId xmlns:a16="http://schemas.microsoft.com/office/drawing/2014/main" xmlns="" id="{6ED08625-E887-984B-AD1F-08EFC312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5892" y="5431685"/>
              <a:ext cx="252567" cy="253824"/>
            </a:xfrm>
            <a:prstGeom prst="rect">
              <a:avLst/>
            </a:prstGeom>
          </p:spPr>
        </p:pic>
        <p:pic>
          <p:nvPicPr>
            <p:cNvPr id="70" name="Объект 8">
              <a:extLst>
                <a:ext uri="{FF2B5EF4-FFF2-40B4-BE49-F238E27FC236}">
                  <a16:creationId xmlns:a16="http://schemas.microsoft.com/office/drawing/2014/main" xmlns="" id="{D7AD1166-259A-EF43-A2E4-FEA2523B5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8459" y="5901955"/>
              <a:ext cx="252567" cy="253824"/>
            </a:xfrm>
            <a:prstGeom prst="rect">
              <a:avLst/>
            </a:prstGeom>
          </p:spPr>
        </p:pic>
        <p:pic>
          <p:nvPicPr>
            <p:cNvPr id="71" name="Объект 8">
              <a:extLst>
                <a:ext uri="{FF2B5EF4-FFF2-40B4-BE49-F238E27FC236}">
                  <a16:creationId xmlns:a16="http://schemas.microsoft.com/office/drawing/2014/main" xmlns="" id="{8F42CB3B-DDC9-F94D-B88B-A93187184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3209" y="5747812"/>
              <a:ext cx="252567" cy="253824"/>
            </a:xfrm>
            <a:prstGeom prst="rect">
              <a:avLst/>
            </a:prstGeom>
          </p:spPr>
        </p:pic>
        <p:pic>
          <p:nvPicPr>
            <p:cNvPr id="72" name="Объект 8">
              <a:extLst>
                <a:ext uri="{FF2B5EF4-FFF2-40B4-BE49-F238E27FC236}">
                  <a16:creationId xmlns:a16="http://schemas.microsoft.com/office/drawing/2014/main" xmlns="" id="{F4C5C767-81BA-4C45-8E7C-2DF577236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35147" y="4707653"/>
              <a:ext cx="252567" cy="253824"/>
            </a:xfrm>
            <a:prstGeom prst="rect">
              <a:avLst/>
            </a:prstGeom>
          </p:spPr>
        </p:pic>
        <p:pic>
          <p:nvPicPr>
            <p:cNvPr id="73" name="Объект 8">
              <a:extLst>
                <a:ext uri="{FF2B5EF4-FFF2-40B4-BE49-F238E27FC236}">
                  <a16:creationId xmlns:a16="http://schemas.microsoft.com/office/drawing/2014/main" xmlns="" id="{9D833013-0355-AE4F-BFCD-DD7295DE2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4651" y="4961477"/>
              <a:ext cx="252567" cy="253824"/>
            </a:xfrm>
            <a:prstGeom prst="rect">
              <a:avLst/>
            </a:prstGeom>
          </p:spPr>
        </p:pic>
        <p:pic>
          <p:nvPicPr>
            <p:cNvPr id="74" name="Объект 8">
              <a:extLst>
                <a:ext uri="{FF2B5EF4-FFF2-40B4-BE49-F238E27FC236}">
                  <a16:creationId xmlns:a16="http://schemas.microsoft.com/office/drawing/2014/main" xmlns="" id="{AEA45130-E06A-9C4C-AC18-AC75126D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7737" y="5017579"/>
              <a:ext cx="252567" cy="253824"/>
            </a:xfrm>
            <a:prstGeom prst="rect">
              <a:avLst/>
            </a:prstGeom>
          </p:spPr>
        </p:pic>
        <p:sp>
          <p:nvSpPr>
            <p:cNvPr id="75" name="Блок-схема: магнитный диск 32">
              <a:extLst>
                <a:ext uri="{FF2B5EF4-FFF2-40B4-BE49-F238E27FC236}">
                  <a16:creationId xmlns:a16="http://schemas.microsoft.com/office/drawing/2014/main" xmlns="" id="{F415DB62-783E-AA47-86C0-BA95176C9968}"/>
                </a:ext>
              </a:extLst>
            </p:cNvPr>
            <p:cNvSpPr/>
            <p:nvPr/>
          </p:nvSpPr>
          <p:spPr>
            <a:xfrm>
              <a:off x="7786610" y="5983912"/>
              <a:ext cx="467837" cy="288341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Шестиугольник 75">
              <a:extLst>
                <a:ext uri="{FF2B5EF4-FFF2-40B4-BE49-F238E27FC236}">
                  <a16:creationId xmlns:a16="http://schemas.microsoft.com/office/drawing/2014/main" xmlns="" id="{8AD7A9E4-C5D4-394C-A41F-4DFC9DC66C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9787" y="2561309"/>
              <a:ext cx="2101487" cy="1811625"/>
            </a:xfrm>
            <a:prstGeom prst="hex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Kafka</a:t>
              </a:r>
              <a:endParaRPr lang="ru-RU" sz="1400" dirty="0"/>
            </a:p>
          </p:txBody>
        </p:sp>
        <p:sp>
          <p:nvSpPr>
            <p:cNvPr id="78" name="Шестиугольник 77">
              <a:extLst>
                <a:ext uri="{FF2B5EF4-FFF2-40B4-BE49-F238E27FC236}">
                  <a16:creationId xmlns:a16="http://schemas.microsoft.com/office/drawing/2014/main" xmlns="" id="{D820CA51-1816-6445-A1C1-3C1A1E060D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8563" y="2864661"/>
              <a:ext cx="1312322" cy="1131311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Авторизация</a:t>
              </a:r>
            </a:p>
          </p:txBody>
        </p:sp>
        <p:sp>
          <p:nvSpPr>
            <p:cNvPr id="79" name="Шестиугольник 78">
              <a:extLst>
                <a:ext uri="{FF2B5EF4-FFF2-40B4-BE49-F238E27FC236}">
                  <a16:creationId xmlns:a16="http://schemas.microsoft.com/office/drawing/2014/main" xmlns="" id="{50636E42-9989-B640-9218-14C2E1E937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61580" y="3542780"/>
              <a:ext cx="1418002" cy="1222414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Интеграции</a:t>
              </a:r>
            </a:p>
          </p:txBody>
        </p:sp>
        <p:sp>
          <p:nvSpPr>
            <p:cNvPr id="80" name="Шестиугольник 79">
              <a:extLst>
                <a:ext uri="{FF2B5EF4-FFF2-40B4-BE49-F238E27FC236}">
                  <a16:creationId xmlns:a16="http://schemas.microsoft.com/office/drawing/2014/main" xmlns="" id="{273A1573-501A-B942-91AE-1EA198F99C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9700" y="1242908"/>
              <a:ext cx="1343334" cy="1158045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Печатные формы</a:t>
              </a:r>
            </a:p>
          </p:txBody>
        </p:sp>
        <p:sp>
          <p:nvSpPr>
            <p:cNvPr id="81" name="Шестиугольник 80">
              <a:extLst>
                <a:ext uri="{FF2B5EF4-FFF2-40B4-BE49-F238E27FC236}">
                  <a16:creationId xmlns:a16="http://schemas.microsoft.com/office/drawing/2014/main" xmlns="" id="{D976CB0C-0811-244A-A5FF-9436B6B6E2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6265" y="3646763"/>
              <a:ext cx="1913244" cy="1649347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/>
                <a:t>Продуктовый каталог</a:t>
              </a:r>
            </a:p>
          </p:txBody>
        </p:sp>
        <p:pic>
          <p:nvPicPr>
            <p:cNvPr id="82" name="Объект 8">
              <a:extLst>
                <a:ext uri="{FF2B5EF4-FFF2-40B4-BE49-F238E27FC236}">
                  <a16:creationId xmlns:a16="http://schemas.microsoft.com/office/drawing/2014/main" xmlns="" id="{8797CF81-224F-024F-8E99-FC8163AC7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5509" y="4380301"/>
              <a:ext cx="252567" cy="253824"/>
            </a:xfrm>
            <a:prstGeom prst="rect">
              <a:avLst/>
            </a:prstGeom>
          </p:spPr>
        </p:pic>
        <p:pic>
          <p:nvPicPr>
            <p:cNvPr id="83" name="Объект 8">
              <a:extLst>
                <a:ext uri="{FF2B5EF4-FFF2-40B4-BE49-F238E27FC236}">
                  <a16:creationId xmlns:a16="http://schemas.microsoft.com/office/drawing/2014/main" xmlns="" id="{A362B606-8F59-F642-AFAF-969C041B8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9674" y="3657610"/>
              <a:ext cx="252567" cy="253824"/>
            </a:xfrm>
            <a:prstGeom prst="rect">
              <a:avLst/>
            </a:prstGeom>
          </p:spPr>
        </p:pic>
        <p:pic>
          <p:nvPicPr>
            <p:cNvPr id="84" name="Объект 8">
              <a:extLst>
                <a:ext uri="{FF2B5EF4-FFF2-40B4-BE49-F238E27FC236}">
                  <a16:creationId xmlns:a16="http://schemas.microsoft.com/office/drawing/2014/main" xmlns="" id="{3DDF99A7-5109-8A4A-85BF-6770829F3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0621" y="1790176"/>
              <a:ext cx="252567" cy="253824"/>
            </a:xfrm>
            <a:prstGeom prst="rect">
              <a:avLst/>
            </a:prstGeom>
          </p:spPr>
        </p:pic>
        <p:pic>
          <p:nvPicPr>
            <p:cNvPr id="85" name="Объект 8">
              <a:extLst>
                <a:ext uri="{FF2B5EF4-FFF2-40B4-BE49-F238E27FC236}">
                  <a16:creationId xmlns:a16="http://schemas.microsoft.com/office/drawing/2014/main" xmlns="" id="{069266B0-0394-E749-BE32-8C465688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5781" y="1706941"/>
              <a:ext cx="252567" cy="253824"/>
            </a:xfrm>
            <a:prstGeom prst="rect">
              <a:avLst/>
            </a:prstGeom>
          </p:spPr>
        </p:pic>
        <p:pic>
          <p:nvPicPr>
            <p:cNvPr id="86" name="Объект 8">
              <a:extLst>
                <a:ext uri="{FF2B5EF4-FFF2-40B4-BE49-F238E27FC236}">
                  <a16:creationId xmlns:a16="http://schemas.microsoft.com/office/drawing/2014/main" xmlns="" id="{E5B61A6E-9863-194C-A1BA-1A57FA280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2252" y="3963194"/>
              <a:ext cx="252567" cy="253824"/>
            </a:xfrm>
            <a:prstGeom prst="rect">
              <a:avLst/>
            </a:prstGeom>
          </p:spPr>
        </p:pic>
      </p:grpSp>
      <p:pic>
        <p:nvPicPr>
          <p:cNvPr id="50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51" name="Рисунок 50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749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с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9144000" cy="514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BF9DD8-ABA2-462E-A0A7-5C7382D5F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250318"/>
            <a:ext cx="8601075" cy="1731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0F04BAF-6154-4215-A0DE-E6E897A1C98F}"/>
              </a:ext>
            </a:extLst>
          </p:cNvPr>
          <p:cNvSpPr/>
          <p:nvPr/>
        </p:nvSpPr>
        <p:spPr>
          <a:xfrm>
            <a:off x="678946" y="878012"/>
            <a:ext cx="7913924" cy="1173632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Платформа с открытым API для разработки </a:t>
            </a:r>
            <a:r>
              <a:rPr lang="ru-RU" sz="1200" dirty="0" err="1">
                <a:solidFill>
                  <a:schemeClr val="bg1"/>
                </a:solidFill>
              </a:rPr>
              <a:t>web</a:t>
            </a:r>
            <a:r>
              <a:rPr lang="ru-RU" sz="1200" dirty="0">
                <a:solidFill>
                  <a:schemeClr val="bg1"/>
                </a:solidFill>
              </a:rPr>
              <a:t>-приложений, позволяющих выполнять в едином окне бизнес-процессы различного функционального назначения. взаимодействует с компонентами заказчика с полным сохранением и поддержкой сквозных бизнес-процессов. Существующие системы не заменяются, а интегрируются в единую систему управления процессами организации через информационную среду </a:t>
            </a:r>
            <a:r>
              <a:rPr lang="en-US" sz="1200" dirty="0">
                <a:solidFill>
                  <a:schemeClr val="bg1"/>
                </a:solidFill>
                <a:latin typeface="TornadoC" pitchFamily="50" charset="0"/>
              </a:rPr>
              <a:t>ITA FORMS.</a:t>
            </a:r>
          </a:p>
          <a:p>
            <a:pPr algn="just"/>
            <a:endParaRPr lang="en-US" sz="1100" dirty="0">
              <a:solidFill>
                <a:schemeClr val="bg1"/>
              </a:solidFill>
              <a:latin typeface="TornadoC" pitchFamily="50" charset="0"/>
            </a:endParaRPr>
          </a:p>
          <a:p>
            <a:pPr algn="just"/>
            <a:r>
              <a:rPr lang="ru-RU" sz="1100" b="1" dirty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en-US" sz="1100" b="1" dirty="0">
                <a:solidFill>
                  <a:schemeClr val="bg1"/>
                </a:solidFill>
              </a:rPr>
              <a:t>    </a:t>
            </a:r>
            <a:r>
              <a:rPr lang="ru-RU" sz="1100" b="1" dirty="0">
                <a:solidFill>
                  <a:schemeClr val="bg1"/>
                </a:solidFill>
              </a:rPr>
              <a:t>               </a:t>
            </a:r>
            <a:r>
              <a:rPr lang="en-US" sz="1100" b="1" dirty="0">
                <a:solidFill>
                  <a:schemeClr val="bg1"/>
                </a:solidFill>
              </a:rPr>
              <a:t>          </a:t>
            </a:r>
            <a:r>
              <a:rPr lang="ru-RU" sz="1100" b="1" dirty="0">
                <a:solidFill>
                  <a:schemeClr val="bg1"/>
                </a:solidFill>
              </a:rPr>
              <a:t> Компоненты платформы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85211CC-BF1E-450E-9E7A-F92CF7EFEBA4}"/>
              </a:ext>
            </a:extLst>
          </p:cNvPr>
          <p:cNvSpPr txBox="1"/>
          <p:nvPr/>
        </p:nvSpPr>
        <p:spPr>
          <a:xfrm>
            <a:off x="0" y="4346760"/>
            <a:ext cx="9143999" cy="527302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285117" indent="-285117" algn="ctr">
              <a:tabLst>
                <a:tab pos="0" algn="l"/>
                <a:tab pos="4213761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РОССИЙСКАЯ LOW-CODE ПЛАТФОРМА АВТОМАТИЗАЦИИ </a:t>
            </a:r>
          </a:p>
          <a:p>
            <a:pPr marL="285117" indent="-285117" algn="ctr">
              <a:tabLst>
                <a:tab pos="0" algn="l"/>
                <a:tab pos="4213761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ПРОЦЕССОВ И ДОКУМЕНТООБОРОТА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"/>
            <a:ext cx="9144000" cy="553357"/>
            <a:chOff x="0" y="200307"/>
            <a:chExt cx="7200900" cy="581400"/>
          </a:xfrm>
        </p:grpSpPr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ПЛАТФОРМА УПРАВЛЕНИЯ ПРОЦЕССАМИ ОРГАНИЗАЦИИ В РЕЕСТРЕ ОТЧЕСТВЕННОГО ПО РЕГ. НОМЕР ПО 6468</a:t>
            </a:r>
          </a:p>
        </p:txBody>
      </p:sp>
      <p:pic>
        <p:nvPicPr>
          <p:cNvPr id="17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20" name="Рисунок 19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39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ос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AC585A-87BD-46E7-9DAE-4CD5C7289A5C}"/>
              </a:ext>
            </a:extLst>
          </p:cNvPr>
          <p:cNvSpPr txBox="1"/>
          <p:nvPr/>
        </p:nvSpPr>
        <p:spPr>
          <a:xfrm>
            <a:off x="401732" y="669665"/>
            <a:ext cx="7785630" cy="788912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just">
              <a:lnSpc>
                <a:spcPts val="1796"/>
              </a:lnSpc>
              <a:spcBef>
                <a:spcPts val="564"/>
              </a:spcBef>
              <a:spcAft>
                <a:spcPts val="836"/>
              </a:spcAft>
              <a:buClr>
                <a:srgbClr val="F39019"/>
              </a:buClr>
              <a:buSzPct val="125000"/>
              <a:tabLst>
                <a:tab pos="477405" algn="l"/>
              </a:tabLst>
              <a:defRPr/>
            </a:pPr>
            <a:r>
              <a:rPr lang="ru-RU" sz="1200" dirty="0">
                <a:solidFill>
                  <a:schemeClr val="bg1"/>
                </a:solidFill>
              </a:rPr>
              <a:t>SILVAN  - облачный аналог </a:t>
            </a:r>
            <a:r>
              <a:rPr lang="en-US" sz="1200" dirty="0">
                <a:solidFill>
                  <a:schemeClr val="bg1"/>
                </a:solidFill>
              </a:rPr>
              <a:t>ITA FORMS</a:t>
            </a:r>
            <a:r>
              <a:rPr lang="ru-RU" sz="1200" dirty="0">
                <a:solidFill>
                  <a:schemeClr val="bg1"/>
                </a:solidFill>
              </a:rPr>
              <a:t> для малого и среднего бизнеса, позволяющее компании быть гибкой и быстро реагировать на изменения рынка. С помощью SILVAN  можно моделировать бизнес-процессы, осуществлять их мониторинг, выявлять узкие места и точки улучшения компании.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28C14B-45F6-43BC-941F-8199AB9FAC86}"/>
              </a:ext>
            </a:extLst>
          </p:cNvPr>
          <p:cNvSpPr txBox="1"/>
          <p:nvPr/>
        </p:nvSpPr>
        <p:spPr>
          <a:xfrm>
            <a:off x="4841438" y="1679417"/>
            <a:ext cx="2462869" cy="888939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179027" indent="-179027">
              <a:spcBef>
                <a:spcPts val="564"/>
              </a:spcBef>
              <a:spcAft>
                <a:spcPts val="836"/>
              </a:spcAft>
              <a:buClr>
                <a:srgbClr val="FFA900"/>
              </a:buClr>
              <a:buSzPct val="125000"/>
              <a:buFont typeface="Arial" panose="020B0604020202020204" pitchFamily="34" charset="0"/>
              <a:buChar char="•"/>
              <a:tabLst>
                <a:tab pos="477405" algn="l"/>
              </a:tabLst>
              <a:defRPr/>
            </a:pPr>
            <a:r>
              <a:rPr lang="ru-RU" sz="1300" dirty="0">
                <a:solidFill>
                  <a:schemeClr val="bg1"/>
                </a:solidFill>
              </a:rPr>
              <a:t>Моделирование бизнес-процессов </a:t>
            </a:r>
          </a:p>
          <a:p>
            <a:pPr marL="321978" indent="-321978">
              <a:spcBef>
                <a:spcPts val="564"/>
              </a:spcBef>
              <a:spcAft>
                <a:spcPts val="836"/>
              </a:spcAft>
              <a:buClr>
                <a:srgbClr val="F39019"/>
              </a:buClr>
              <a:buSzPct val="125000"/>
              <a:buFont typeface="Arial"/>
              <a:buChar char="•"/>
              <a:tabLst>
                <a:tab pos="477405" algn="l"/>
              </a:tabLst>
              <a:defRPr/>
            </a:pPr>
            <a:endParaRPr kumimoji="1"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92AE78-7336-4603-AA23-44A7E54DAC5D}"/>
              </a:ext>
            </a:extLst>
          </p:cNvPr>
          <p:cNvSpPr txBox="1"/>
          <p:nvPr/>
        </p:nvSpPr>
        <p:spPr>
          <a:xfrm>
            <a:off x="4849329" y="2200496"/>
            <a:ext cx="2735731" cy="496524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179027" indent="-179027">
              <a:spcBef>
                <a:spcPts val="564"/>
              </a:spcBef>
              <a:spcAft>
                <a:spcPts val="836"/>
              </a:spcAft>
              <a:buClr>
                <a:srgbClr val="FFA900"/>
              </a:buClr>
              <a:buSzPct val="125000"/>
              <a:buFont typeface="Arial" panose="020B0604020202020204" pitchFamily="34" charset="0"/>
              <a:buChar char="•"/>
              <a:tabLst>
                <a:tab pos="477405" algn="l"/>
              </a:tabLst>
              <a:defRPr/>
            </a:pPr>
            <a:r>
              <a:rPr lang="ru-RU" sz="1300" dirty="0">
                <a:solidFill>
                  <a:schemeClr val="bg1"/>
                </a:solidFill>
              </a:rPr>
              <a:t>Интеграции с другими системами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B54483-D3E4-4857-87C1-52E80C93F883}"/>
              </a:ext>
            </a:extLst>
          </p:cNvPr>
          <p:cNvSpPr txBox="1"/>
          <p:nvPr/>
        </p:nvSpPr>
        <p:spPr>
          <a:xfrm>
            <a:off x="4841439" y="2849059"/>
            <a:ext cx="2143628" cy="496524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179027" indent="-179027">
              <a:spcBef>
                <a:spcPts val="564"/>
              </a:spcBef>
              <a:spcAft>
                <a:spcPts val="836"/>
              </a:spcAft>
              <a:buClr>
                <a:srgbClr val="FFA900"/>
              </a:buClr>
              <a:buSzPct val="125000"/>
              <a:buFont typeface="Arial" panose="020B0604020202020204" pitchFamily="34" charset="0"/>
              <a:buChar char="•"/>
              <a:tabLst>
                <a:tab pos="477405" algn="l"/>
              </a:tabLst>
              <a:defRPr/>
            </a:pPr>
            <a:r>
              <a:rPr lang="ru-RU" sz="1300" dirty="0">
                <a:solidFill>
                  <a:schemeClr val="bg1"/>
                </a:solidFill>
              </a:rPr>
              <a:t>Гибкая настройка формы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7D2614-8005-409A-8580-EF33CFF26A90}"/>
              </a:ext>
            </a:extLst>
          </p:cNvPr>
          <p:cNvSpPr txBox="1"/>
          <p:nvPr/>
        </p:nvSpPr>
        <p:spPr>
          <a:xfrm>
            <a:off x="4877851" y="3452465"/>
            <a:ext cx="2141139" cy="296469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179027" indent="-179027">
              <a:spcBef>
                <a:spcPts val="564"/>
              </a:spcBef>
              <a:spcAft>
                <a:spcPts val="836"/>
              </a:spcAft>
              <a:buClr>
                <a:srgbClr val="FFA900"/>
              </a:buClr>
              <a:buSzPct val="125000"/>
              <a:buFont typeface="Arial" pitchFamily="34" charset="0"/>
              <a:buChar char="•"/>
              <a:tabLst>
                <a:tab pos="477405" algn="l"/>
              </a:tabLst>
              <a:defRPr/>
            </a:pPr>
            <a:r>
              <a:rPr lang="ru-RU" sz="1300" dirty="0">
                <a:solidFill>
                  <a:schemeClr val="bg1"/>
                </a:solidFill>
              </a:rPr>
              <a:t> Язык BPMN 2.0 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DF149A-E154-4AF4-BFF4-EBEFE5D847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50" y="1364359"/>
            <a:ext cx="3295649" cy="36699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5408" y="4694158"/>
            <a:ext cx="1343142" cy="22739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18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2" name="Picture 2" descr="C:\Users\gusal\Downloads\Group 328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5194" y="131072"/>
            <a:ext cx="393409" cy="277999"/>
          </a:xfrm>
          <a:prstGeom prst="rect">
            <a:avLst/>
          </a:prstGeom>
          <a:noFill/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63175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ornadoC" pitchFamily="50" charset="0"/>
              </a:rPr>
              <a:t>РЕШЕНИЕ ДЛЯ МАЛОГО И СРЕДНЕГО БИЗНЕСА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63175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ornadoC" pitchFamily="50" charset="0"/>
              </a:rPr>
              <a:t>SILVAN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191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с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455" y="3885513"/>
            <a:ext cx="1803572" cy="23722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FC9DB86-2AFB-4F57-AFFA-5AE29B9D3883}"/>
              </a:ext>
            </a:extLst>
          </p:cNvPr>
          <p:cNvSpPr/>
          <p:nvPr/>
        </p:nvSpPr>
        <p:spPr>
          <a:xfrm>
            <a:off x="320275" y="4345580"/>
            <a:ext cx="5861353" cy="60424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ТЕЛ/ФАКС: </a:t>
            </a:r>
            <a:r>
              <a:rPr lang="ru-RU" sz="1100" b="1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+7(499) 707-07-41</a:t>
            </a:r>
          </a:p>
          <a:p>
            <a:pPr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СЛУЖБА ПО РАБОТЕ С КЛИЕНТАМИ: 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INFO@IT-ALNS.RU</a:t>
            </a:r>
            <a:endParaRPr lang="ru-RU" sz="1100" b="1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018991-6C87-4ACE-B423-321A9E715E7B}"/>
              </a:ext>
            </a:extLst>
          </p:cNvPr>
          <p:cNvSpPr/>
          <p:nvPr/>
        </p:nvSpPr>
        <p:spPr>
          <a:xfrm>
            <a:off x="314743" y="4141744"/>
            <a:ext cx="5336421" cy="350330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115093, МОСКВА УЛ. ПАВЛОВСКАЯ ДОМ 6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E018991-6C87-4ACE-B423-321A9E715E7B}"/>
              </a:ext>
            </a:extLst>
          </p:cNvPr>
          <p:cNvSpPr/>
          <p:nvPr/>
        </p:nvSpPr>
        <p:spPr>
          <a:xfrm>
            <a:off x="451556" y="933030"/>
            <a:ext cx="8692444" cy="765828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900" b="1" dirty="0">
                <a:solidFill>
                  <a:srgbClr val="F78F1E"/>
                </a:solidFill>
                <a:latin typeface="+mj-lt"/>
                <a:ea typeface="Tahoma" charset="0"/>
                <a:cs typeface="Tahoma" charset="0"/>
              </a:rPr>
              <a:t>СПАСИБО ЗА ВНИМАНИЕ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E018991-6C87-4ACE-B423-321A9E715E7B}"/>
              </a:ext>
            </a:extLst>
          </p:cNvPr>
          <p:cNvSpPr/>
          <p:nvPr/>
        </p:nvSpPr>
        <p:spPr>
          <a:xfrm>
            <a:off x="397799" y="1679168"/>
            <a:ext cx="2230481" cy="673495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b="1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 ВОПРОСЫ </a:t>
            </a:r>
            <a:r>
              <a:rPr lang="en-US" sz="2500" b="1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?</a:t>
            </a:r>
            <a:endParaRPr lang="ru-RU" sz="2500" b="1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018991-6C87-4ACE-B423-321A9E715E7B}"/>
              </a:ext>
            </a:extLst>
          </p:cNvPr>
          <p:cNvSpPr/>
          <p:nvPr/>
        </p:nvSpPr>
        <p:spPr>
          <a:xfrm>
            <a:off x="437964" y="2231021"/>
            <a:ext cx="7786265" cy="1250577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b="1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ПРОДЕМОНСТРИРУЕМ  ВОЗМОЖНОСТИ </a:t>
            </a:r>
          </a:p>
          <a:p>
            <a:pPr>
              <a:lnSpc>
                <a:spcPct val="150000"/>
              </a:lnSpc>
            </a:pPr>
            <a:r>
              <a:rPr lang="ru-RU" sz="2500" b="1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ОТВЕТИМ НА ВСЕ ВОПРОСЫ</a:t>
            </a:r>
          </a:p>
        </p:txBody>
      </p:sp>
    </p:spTree>
    <p:extLst>
      <p:ext uri="{BB962C8B-B14F-4D97-AF65-F5344CB8AC3E}">
        <p14:creationId xmlns:p14="http://schemas.microsoft.com/office/powerpoint/2010/main" xmlns="" val="1587694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2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13" name="Рисунок 12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55EC250-F9FB-D44D-B0DA-6FA80924133C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СЕРВИСЫ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НАСТРОЙКИ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БИЗНЕС-ПРИЛОЖЕНИЙ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136EC4E-A654-8846-B241-25BD4E37B4A3}"/>
              </a:ext>
            </a:extLst>
          </p:cNvPr>
          <p:cNvSpPr txBox="1">
            <a:spLocks/>
          </p:cNvSpPr>
          <p:nvPr/>
        </p:nvSpPr>
        <p:spPr>
          <a:xfrm>
            <a:off x="839789" y="987426"/>
            <a:ext cx="7506868" cy="655259"/>
          </a:xfrm>
          <a:prstGeom prst="rect">
            <a:avLst/>
          </a:prstGeom>
        </p:spPr>
        <p:txBody>
          <a:bodyPr/>
          <a:lstStyle>
            <a:lvl1pPr algn="l" defTabSz="7519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Основные компоненты решения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9C642D21-CC69-A44D-9D82-2CE13666F01E}"/>
              </a:ext>
            </a:extLst>
          </p:cNvPr>
          <p:cNvSpPr txBox="1">
            <a:spLocks/>
          </p:cNvSpPr>
          <p:nvPr/>
        </p:nvSpPr>
        <p:spPr>
          <a:xfrm>
            <a:off x="839789" y="1596899"/>
            <a:ext cx="3224211" cy="3284263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Экранные формы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72A5978F-C5B4-034E-9276-82EA16C2558C}"/>
              </a:ext>
            </a:extLst>
          </p:cNvPr>
          <p:cNvSpPr txBox="1">
            <a:spLocks/>
          </p:cNvSpPr>
          <p:nvPr/>
        </p:nvSpPr>
        <p:spPr>
          <a:xfrm>
            <a:off x="4064000" y="1596899"/>
            <a:ext cx="4282657" cy="2981578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Зачем они нужны:</a:t>
            </a:r>
          </a:p>
          <a:p>
            <a:pPr lvl="1"/>
            <a:r>
              <a:rPr lang="ru-RU" dirty="0"/>
              <a:t>Подключение клиентов к онлайн-сервисам организации</a:t>
            </a:r>
          </a:p>
          <a:p>
            <a:pPr lvl="1"/>
            <a:r>
              <a:rPr lang="ru-RU" dirty="0"/>
              <a:t>Интерфейсы для выполнения задач сотрудниками</a:t>
            </a:r>
          </a:p>
          <a:p>
            <a:pPr lvl="1"/>
            <a:r>
              <a:rPr lang="ru-RU" dirty="0"/>
              <a:t>Доступ к информации о бизнес-объектах</a:t>
            </a:r>
          </a:p>
          <a:p>
            <a:pPr lvl="1"/>
            <a:r>
              <a:rPr lang="ru-RU" dirty="0"/>
              <a:t>Чтобы программа работала, нужно красивый </a:t>
            </a:r>
            <a:r>
              <a:rPr lang="en-US" dirty="0"/>
              <a:t>UI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0838DFA-85B6-A046-859D-B0C57E063E85}"/>
              </a:ext>
            </a:extLst>
          </p:cNvPr>
          <p:cNvGrpSpPr/>
          <p:nvPr/>
        </p:nvGrpSpPr>
        <p:grpSpPr>
          <a:xfrm>
            <a:off x="994246" y="2395283"/>
            <a:ext cx="2164702" cy="2006727"/>
            <a:chOff x="994246" y="2395283"/>
            <a:chExt cx="2164702" cy="2006727"/>
          </a:xfrm>
        </p:grpSpPr>
        <p:sp>
          <p:nvSpPr>
            <p:cNvPr id="17" name="Куб 16">
              <a:extLst>
                <a:ext uri="{FF2B5EF4-FFF2-40B4-BE49-F238E27FC236}">
                  <a16:creationId xmlns:a16="http://schemas.microsoft.com/office/drawing/2014/main" xmlns="" id="{B4BB7778-B3DF-C14D-9A92-36933F043480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8EF4725-A651-EE4B-BFA9-01DD8FD5F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9360" y="3505093"/>
              <a:ext cx="1526991" cy="778425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15FBEAA1-2EF0-E843-BB21-ADA651BEE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443" y="2985197"/>
              <a:ext cx="1414451" cy="826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3090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55EC250-F9FB-D44D-B0DA-6FA80924133C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СЕРВИСЫ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НАСТРОЙКИ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БИЗНЕС-ПРИЛОЖЕНИЙ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136EC4E-A654-8846-B241-25BD4E37B4A3}"/>
              </a:ext>
            </a:extLst>
          </p:cNvPr>
          <p:cNvSpPr txBox="1">
            <a:spLocks/>
          </p:cNvSpPr>
          <p:nvPr/>
        </p:nvSpPr>
        <p:spPr>
          <a:xfrm>
            <a:off x="839789" y="987426"/>
            <a:ext cx="7506868" cy="655259"/>
          </a:xfrm>
          <a:prstGeom prst="rect">
            <a:avLst/>
          </a:prstGeom>
        </p:spPr>
        <p:txBody>
          <a:bodyPr/>
          <a:lstStyle>
            <a:lvl1pPr algn="l" defTabSz="7519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Основные компоненты решения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9C642D21-CC69-A44D-9D82-2CE13666F01E}"/>
              </a:ext>
            </a:extLst>
          </p:cNvPr>
          <p:cNvSpPr txBox="1">
            <a:spLocks/>
          </p:cNvSpPr>
          <p:nvPr/>
        </p:nvSpPr>
        <p:spPr>
          <a:xfrm>
            <a:off x="839789" y="1596899"/>
            <a:ext cx="3224211" cy="3284263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Бизнес-объекты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72A5978F-C5B4-034E-9276-82EA16C2558C}"/>
              </a:ext>
            </a:extLst>
          </p:cNvPr>
          <p:cNvSpPr txBox="1">
            <a:spLocks/>
          </p:cNvSpPr>
          <p:nvPr/>
        </p:nvSpPr>
        <p:spPr>
          <a:xfrm>
            <a:off x="4064000" y="1596899"/>
            <a:ext cx="4282657" cy="2981578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Зачем они нужны: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lvl="1"/>
            <a:r>
              <a:rPr lang="ru-RU" dirty="0"/>
              <a:t>Хранение значимых для бизнеса объектов</a:t>
            </a:r>
          </a:p>
          <a:p>
            <a:pPr lvl="1"/>
            <a:r>
              <a:rPr lang="ru-RU" dirty="0"/>
              <a:t>Информация для выполнения задач сотрудников</a:t>
            </a:r>
          </a:p>
          <a:p>
            <a:pPr lvl="1"/>
            <a:r>
              <a:rPr lang="ru-RU" dirty="0"/>
              <a:t>Актуальность клиентской информации</a:t>
            </a:r>
          </a:p>
          <a:p>
            <a:pPr marL="375966" lvl="1" indent="0">
              <a:buNone/>
            </a:pPr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C304A1B-D207-244A-B195-CB5C4D191D25}"/>
              </a:ext>
            </a:extLst>
          </p:cNvPr>
          <p:cNvGrpSpPr/>
          <p:nvPr/>
        </p:nvGrpSpPr>
        <p:grpSpPr>
          <a:xfrm>
            <a:off x="994246" y="2395283"/>
            <a:ext cx="2164702" cy="2006727"/>
            <a:chOff x="994246" y="2395283"/>
            <a:chExt cx="2164702" cy="2006727"/>
          </a:xfrm>
        </p:grpSpPr>
        <p:sp>
          <p:nvSpPr>
            <p:cNvPr id="17" name="Куб 16">
              <a:extLst>
                <a:ext uri="{FF2B5EF4-FFF2-40B4-BE49-F238E27FC236}">
                  <a16:creationId xmlns:a16="http://schemas.microsoft.com/office/drawing/2014/main" xmlns="" id="{B4BB7778-B3DF-C14D-9A92-36933F043480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F3096283-0DC8-3241-8B59-F5CC3B0B8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680" y="3239030"/>
              <a:ext cx="1488820" cy="849312"/>
            </a:xfrm>
            <a:prstGeom prst="rect">
              <a:avLst/>
            </a:prstGeom>
          </p:spPr>
        </p:pic>
      </p:grpSp>
      <p:pic>
        <p:nvPicPr>
          <p:cNvPr id="26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27" name="Рисунок 26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03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55EC250-F9FB-D44D-B0DA-6FA80924133C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СЕРВИСЫ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НАСТРОЙКИ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БИЗНЕС-ПРИЛОЖЕНИЙ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136EC4E-A654-8846-B241-25BD4E37B4A3}"/>
              </a:ext>
            </a:extLst>
          </p:cNvPr>
          <p:cNvSpPr txBox="1">
            <a:spLocks/>
          </p:cNvSpPr>
          <p:nvPr/>
        </p:nvSpPr>
        <p:spPr>
          <a:xfrm>
            <a:off x="839789" y="987426"/>
            <a:ext cx="7506868" cy="655259"/>
          </a:xfrm>
          <a:prstGeom prst="rect">
            <a:avLst/>
          </a:prstGeom>
        </p:spPr>
        <p:txBody>
          <a:bodyPr/>
          <a:lstStyle>
            <a:lvl1pPr algn="l" defTabSz="7519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Основные компоненты решения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9C642D21-CC69-A44D-9D82-2CE13666F01E}"/>
              </a:ext>
            </a:extLst>
          </p:cNvPr>
          <p:cNvSpPr txBox="1">
            <a:spLocks/>
          </p:cNvSpPr>
          <p:nvPr/>
        </p:nvSpPr>
        <p:spPr>
          <a:xfrm>
            <a:off x="839789" y="1596899"/>
            <a:ext cx="3224211" cy="3284263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Бизнес-процессы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72A5978F-C5B4-034E-9276-82EA16C2558C}"/>
              </a:ext>
            </a:extLst>
          </p:cNvPr>
          <p:cNvSpPr txBox="1">
            <a:spLocks/>
          </p:cNvSpPr>
          <p:nvPr/>
        </p:nvSpPr>
        <p:spPr>
          <a:xfrm>
            <a:off x="4064000" y="1596899"/>
            <a:ext cx="4282657" cy="2981578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Зачем они нужны: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lvl="1"/>
            <a:r>
              <a:rPr lang="ru-RU" dirty="0"/>
              <a:t>Управление задачами сотрудников</a:t>
            </a:r>
          </a:p>
          <a:p>
            <a:pPr lvl="1"/>
            <a:r>
              <a:rPr lang="ru-RU" dirty="0"/>
              <a:t>Управление транзакциями и вызовом сервисов</a:t>
            </a:r>
          </a:p>
          <a:p>
            <a:pPr lvl="1"/>
            <a:r>
              <a:rPr lang="ru-RU" dirty="0"/>
              <a:t>Сбор статистики о работе организации</a:t>
            </a:r>
          </a:p>
          <a:p>
            <a:pPr marL="375966" lvl="1" indent="0">
              <a:buNone/>
            </a:pP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D4899F4-3EC7-B249-8B1D-FA85F53B241E}"/>
              </a:ext>
            </a:extLst>
          </p:cNvPr>
          <p:cNvGrpSpPr/>
          <p:nvPr/>
        </p:nvGrpSpPr>
        <p:grpSpPr>
          <a:xfrm>
            <a:off x="994246" y="2395283"/>
            <a:ext cx="2164702" cy="2006727"/>
            <a:chOff x="994246" y="2395283"/>
            <a:chExt cx="2164702" cy="2006727"/>
          </a:xfrm>
        </p:grpSpPr>
        <p:sp>
          <p:nvSpPr>
            <p:cNvPr id="17" name="Куб 16">
              <a:extLst>
                <a:ext uri="{FF2B5EF4-FFF2-40B4-BE49-F238E27FC236}">
                  <a16:creationId xmlns:a16="http://schemas.microsoft.com/office/drawing/2014/main" xmlns="" id="{B4BB7778-B3DF-C14D-9A92-36933F043480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D:\фильм свадьба\credit_committ_votingVR.jpeg">
              <a:extLst>
                <a:ext uri="{FF2B5EF4-FFF2-40B4-BE49-F238E27FC236}">
                  <a16:creationId xmlns:a16="http://schemas.microsoft.com/office/drawing/2014/main" xmlns="" id="{6C6C8045-6C95-9B43-ABE9-F5BB0C27D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6385" y="3239030"/>
              <a:ext cx="1492561" cy="730388"/>
            </a:xfrm>
            <a:prstGeom prst="rect">
              <a:avLst/>
            </a:prstGeom>
            <a:noFill/>
          </p:spPr>
        </p:pic>
      </p:grpSp>
      <p:pic>
        <p:nvPicPr>
          <p:cNvPr id="26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27" name="Рисунок 26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479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55EC250-F9FB-D44D-B0DA-6FA80924133C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СЕРВИСЫ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НАСТРОЙКИ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БИЗНЕС-ПРИЛОЖЕНИЙ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136EC4E-A654-8846-B241-25BD4E37B4A3}"/>
              </a:ext>
            </a:extLst>
          </p:cNvPr>
          <p:cNvSpPr txBox="1">
            <a:spLocks/>
          </p:cNvSpPr>
          <p:nvPr/>
        </p:nvSpPr>
        <p:spPr>
          <a:xfrm>
            <a:off x="839789" y="987426"/>
            <a:ext cx="7506868" cy="655259"/>
          </a:xfrm>
          <a:prstGeom prst="rect">
            <a:avLst/>
          </a:prstGeom>
        </p:spPr>
        <p:txBody>
          <a:bodyPr/>
          <a:lstStyle>
            <a:lvl1pPr algn="l" defTabSz="7519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Проблема создания ИТ-решения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D4899F4-3EC7-B249-8B1D-FA85F53B241E}"/>
              </a:ext>
            </a:extLst>
          </p:cNvPr>
          <p:cNvGrpSpPr/>
          <p:nvPr/>
        </p:nvGrpSpPr>
        <p:grpSpPr>
          <a:xfrm>
            <a:off x="631681" y="2832892"/>
            <a:ext cx="2164702" cy="2006727"/>
            <a:chOff x="994246" y="2395283"/>
            <a:chExt cx="2164702" cy="2006727"/>
          </a:xfrm>
        </p:grpSpPr>
        <p:sp>
          <p:nvSpPr>
            <p:cNvPr id="17" name="Куб 16">
              <a:extLst>
                <a:ext uri="{FF2B5EF4-FFF2-40B4-BE49-F238E27FC236}">
                  <a16:creationId xmlns:a16="http://schemas.microsoft.com/office/drawing/2014/main" xmlns="" id="{B4BB7778-B3DF-C14D-9A92-36933F043480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D:\фильм свадьба\credit_committ_votingVR.jpeg">
              <a:extLst>
                <a:ext uri="{FF2B5EF4-FFF2-40B4-BE49-F238E27FC236}">
                  <a16:creationId xmlns:a16="http://schemas.microsoft.com/office/drawing/2014/main" xmlns="" id="{6C6C8045-6C95-9B43-ABE9-F5BB0C27D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6385" y="3239030"/>
              <a:ext cx="1492561" cy="730388"/>
            </a:xfrm>
            <a:prstGeom prst="rect">
              <a:avLst/>
            </a:prstGeom>
            <a:noFill/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5689A4F5-C7A6-3B4F-BC04-4694E796C3EB}"/>
              </a:ext>
            </a:extLst>
          </p:cNvPr>
          <p:cNvGrpSpPr/>
          <p:nvPr/>
        </p:nvGrpSpPr>
        <p:grpSpPr>
          <a:xfrm>
            <a:off x="2489513" y="2702918"/>
            <a:ext cx="2164702" cy="2006727"/>
            <a:chOff x="994246" y="2395283"/>
            <a:chExt cx="2164702" cy="2006727"/>
          </a:xfrm>
        </p:grpSpPr>
        <p:sp>
          <p:nvSpPr>
            <p:cNvPr id="25" name="Куб 24">
              <a:extLst>
                <a:ext uri="{FF2B5EF4-FFF2-40B4-BE49-F238E27FC236}">
                  <a16:creationId xmlns:a16="http://schemas.microsoft.com/office/drawing/2014/main" xmlns="" id="{F13CB9F4-769E-F246-9E1C-1F5D9E8F331E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82791A6-F95E-484D-817F-6B4571E58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360" y="3505093"/>
              <a:ext cx="1526991" cy="77842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E75E21A4-836E-8F4C-8F78-43F6989B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443" y="2985197"/>
              <a:ext cx="1414451" cy="826898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7BD3922A-E5C5-3F42-9A83-8DFB95776DCE}"/>
              </a:ext>
            </a:extLst>
          </p:cNvPr>
          <p:cNvGrpSpPr/>
          <p:nvPr/>
        </p:nvGrpSpPr>
        <p:grpSpPr>
          <a:xfrm>
            <a:off x="1184278" y="1546053"/>
            <a:ext cx="2164702" cy="2006727"/>
            <a:chOff x="1501149" y="905384"/>
            <a:chExt cx="2164702" cy="2006727"/>
          </a:xfrm>
        </p:grpSpPr>
        <p:sp>
          <p:nvSpPr>
            <p:cNvPr id="30" name="Куб 29">
              <a:extLst>
                <a:ext uri="{FF2B5EF4-FFF2-40B4-BE49-F238E27FC236}">
                  <a16:creationId xmlns:a16="http://schemas.microsoft.com/office/drawing/2014/main" xmlns="" id="{304EB4B0-E85E-7647-8014-6D1D17D5D7FF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35D4D921-B885-6F41-B508-6A6E8E06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pic>
        <p:nvPicPr>
          <p:cNvPr id="1026" name="Picture 2" descr="Волк коза и капуста">
            <a:extLst>
              <a:ext uri="{FF2B5EF4-FFF2-40B4-BE49-F238E27FC236}">
                <a16:creationId xmlns:a16="http://schemas.microsoft.com/office/drawing/2014/main" xmlns="" id="{A1D55411-638A-3443-9A67-D1E48D7E7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843" y="1590432"/>
            <a:ext cx="3249188" cy="32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34" name="Рисунок 33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84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55EC250-F9FB-D44D-B0DA-6FA80924133C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СЕРВИСЫ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НАСТРОЙКИ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БИЗНЕС-ПРИЛОЖЕНИЙ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136EC4E-A654-8846-B241-25BD4E37B4A3}"/>
              </a:ext>
            </a:extLst>
          </p:cNvPr>
          <p:cNvSpPr txBox="1">
            <a:spLocks/>
          </p:cNvSpPr>
          <p:nvPr/>
        </p:nvSpPr>
        <p:spPr>
          <a:xfrm>
            <a:off x="839789" y="797593"/>
            <a:ext cx="7506868" cy="655259"/>
          </a:xfrm>
          <a:prstGeom prst="rect">
            <a:avLst/>
          </a:prstGeom>
        </p:spPr>
        <p:txBody>
          <a:bodyPr/>
          <a:lstStyle>
            <a:lvl1pPr algn="l" defTabSz="7519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Сервисная архитектура. Решение или Хаос?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D4899F4-3EC7-B249-8B1D-FA85F53B241E}"/>
              </a:ext>
            </a:extLst>
          </p:cNvPr>
          <p:cNvGrpSpPr/>
          <p:nvPr/>
        </p:nvGrpSpPr>
        <p:grpSpPr>
          <a:xfrm>
            <a:off x="631681" y="2832892"/>
            <a:ext cx="2164702" cy="2006727"/>
            <a:chOff x="994246" y="2395283"/>
            <a:chExt cx="2164702" cy="2006727"/>
          </a:xfrm>
        </p:grpSpPr>
        <p:sp>
          <p:nvSpPr>
            <p:cNvPr id="17" name="Куб 16">
              <a:extLst>
                <a:ext uri="{FF2B5EF4-FFF2-40B4-BE49-F238E27FC236}">
                  <a16:creationId xmlns:a16="http://schemas.microsoft.com/office/drawing/2014/main" xmlns="" id="{B4BB7778-B3DF-C14D-9A92-36933F043480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D:\фильм свадьба\credit_committ_votingVR.jpeg">
              <a:extLst>
                <a:ext uri="{FF2B5EF4-FFF2-40B4-BE49-F238E27FC236}">
                  <a16:creationId xmlns:a16="http://schemas.microsoft.com/office/drawing/2014/main" xmlns="" id="{6C6C8045-6C95-9B43-ABE9-F5BB0C27D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6385" y="3239030"/>
              <a:ext cx="1492561" cy="730388"/>
            </a:xfrm>
            <a:prstGeom prst="rect">
              <a:avLst/>
            </a:prstGeom>
            <a:noFill/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5689A4F5-C7A6-3B4F-BC04-4694E796C3EB}"/>
              </a:ext>
            </a:extLst>
          </p:cNvPr>
          <p:cNvGrpSpPr/>
          <p:nvPr/>
        </p:nvGrpSpPr>
        <p:grpSpPr>
          <a:xfrm>
            <a:off x="2489513" y="2702918"/>
            <a:ext cx="2164702" cy="2006727"/>
            <a:chOff x="994246" y="2395283"/>
            <a:chExt cx="2164702" cy="2006727"/>
          </a:xfrm>
        </p:grpSpPr>
        <p:sp>
          <p:nvSpPr>
            <p:cNvPr id="25" name="Куб 24">
              <a:extLst>
                <a:ext uri="{FF2B5EF4-FFF2-40B4-BE49-F238E27FC236}">
                  <a16:creationId xmlns:a16="http://schemas.microsoft.com/office/drawing/2014/main" xmlns="" id="{F13CB9F4-769E-F246-9E1C-1F5D9E8F331E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82791A6-F95E-484D-817F-6B4571E58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360" y="3505093"/>
              <a:ext cx="1526991" cy="77842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E75E21A4-836E-8F4C-8F78-43F6989BE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443" y="2985197"/>
              <a:ext cx="1414451" cy="826898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7BD3922A-E5C5-3F42-9A83-8DFB95776DCE}"/>
              </a:ext>
            </a:extLst>
          </p:cNvPr>
          <p:cNvGrpSpPr/>
          <p:nvPr/>
        </p:nvGrpSpPr>
        <p:grpSpPr>
          <a:xfrm>
            <a:off x="1184278" y="1546053"/>
            <a:ext cx="2164702" cy="2006727"/>
            <a:chOff x="1501149" y="905384"/>
            <a:chExt cx="2164702" cy="2006727"/>
          </a:xfrm>
        </p:grpSpPr>
        <p:sp>
          <p:nvSpPr>
            <p:cNvPr id="30" name="Куб 29">
              <a:extLst>
                <a:ext uri="{FF2B5EF4-FFF2-40B4-BE49-F238E27FC236}">
                  <a16:creationId xmlns:a16="http://schemas.microsoft.com/office/drawing/2014/main" xmlns="" id="{304EB4B0-E85E-7647-8014-6D1D17D5D7FF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35D4D921-B885-6F41-B508-6A6E8E06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A8580668-145D-F844-B92E-9A24FD6BA23C}"/>
              </a:ext>
            </a:extLst>
          </p:cNvPr>
          <p:cNvGrpSpPr/>
          <p:nvPr/>
        </p:nvGrpSpPr>
        <p:grpSpPr>
          <a:xfrm>
            <a:off x="6780183" y="1453456"/>
            <a:ext cx="1051556" cy="1027425"/>
            <a:chOff x="994246" y="2395283"/>
            <a:chExt cx="2164702" cy="2006727"/>
          </a:xfrm>
        </p:grpSpPr>
        <p:sp>
          <p:nvSpPr>
            <p:cNvPr id="32" name="Куб 31">
              <a:extLst>
                <a:ext uri="{FF2B5EF4-FFF2-40B4-BE49-F238E27FC236}">
                  <a16:creationId xmlns:a16="http://schemas.microsoft.com/office/drawing/2014/main" xmlns="" id="{8CC13A4D-9923-9B49-B846-007DD4BEDA4F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D:\фильм свадьба\credit_committ_votingVR.jpeg">
              <a:extLst>
                <a:ext uri="{FF2B5EF4-FFF2-40B4-BE49-F238E27FC236}">
                  <a16:creationId xmlns:a16="http://schemas.microsoft.com/office/drawing/2014/main" xmlns="" id="{74ADE482-C2B6-8D4B-92E7-9BF9403E3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6385" y="3239030"/>
              <a:ext cx="1492561" cy="730388"/>
            </a:xfrm>
            <a:prstGeom prst="rect">
              <a:avLst/>
            </a:prstGeom>
            <a:noFill/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AE17F846-9707-F34B-A43A-8163772DE9CA}"/>
              </a:ext>
            </a:extLst>
          </p:cNvPr>
          <p:cNvGrpSpPr/>
          <p:nvPr/>
        </p:nvGrpSpPr>
        <p:grpSpPr>
          <a:xfrm>
            <a:off x="5206812" y="2266199"/>
            <a:ext cx="1051556" cy="1027425"/>
            <a:chOff x="994246" y="2395283"/>
            <a:chExt cx="2164702" cy="2006727"/>
          </a:xfrm>
        </p:grpSpPr>
        <p:sp>
          <p:nvSpPr>
            <p:cNvPr id="35" name="Куб 34">
              <a:extLst>
                <a:ext uri="{FF2B5EF4-FFF2-40B4-BE49-F238E27FC236}">
                  <a16:creationId xmlns:a16="http://schemas.microsoft.com/office/drawing/2014/main" xmlns="" id="{534F3E65-F409-3A42-90C4-2C89CE1B4D83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28439E4B-389A-C644-BD06-65E9C43CE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9360" y="3505093"/>
              <a:ext cx="1526991" cy="778425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361CA358-9868-F643-854B-C6109A99A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443" y="2985197"/>
              <a:ext cx="1414451" cy="82689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51190138-E895-7841-A554-5265877DAE18}"/>
              </a:ext>
            </a:extLst>
          </p:cNvPr>
          <p:cNvGrpSpPr/>
          <p:nvPr/>
        </p:nvGrpSpPr>
        <p:grpSpPr>
          <a:xfrm>
            <a:off x="5670880" y="1669280"/>
            <a:ext cx="1051556" cy="1027425"/>
            <a:chOff x="1501149" y="905384"/>
            <a:chExt cx="2164702" cy="2006727"/>
          </a:xfrm>
        </p:grpSpPr>
        <p:sp>
          <p:nvSpPr>
            <p:cNvPr id="39" name="Куб 38">
              <a:extLst>
                <a:ext uri="{FF2B5EF4-FFF2-40B4-BE49-F238E27FC236}">
                  <a16:creationId xmlns:a16="http://schemas.microsoft.com/office/drawing/2014/main" xmlns="" id="{63B73B5B-31B6-C74C-B229-A97E6AC538A5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484D654B-5F59-D74E-B993-F6EFB20E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9B5CEDCF-F5CD-7249-9F48-F882F2AF6376}"/>
              </a:ext>
            </a:extLst>
          </p:cNvPr>
          <p:cNvGrpSpPr/>
          <p:nvPr/>
        </p:nvGrpSpPr>
        <p:grpSpPr>
          <a:xfrm>
            <a:off x="5412928" y="3081941"/>
            <a:ext cx="1051556" cy="1027425"/>
            <a:chOff x="994246" y="2395283"/>
            <a:chExt cx="2164702" cy="2006727"/>
          </a:xfrm>
        </p:grpSpPr>
        <p:sp>
          <p:nvSpPr>
            <p:cNvPr id="52" name="Куб 51">
              <a:extLst>
                <a:ext uri="{FF2B5EF4-FFF2-40B4-BE49-F238E27FC236}">
                  <a16:creationId xmlns:a16="http://schemas.microsoft.com/office/drawing/2014/main" xmlns="" id="{EA6B0798-15F1-0E49-BF9A-489DD9ADED79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2" descr="D:\фильм свадьба\credit_committ_votingVR.jpeg">
              <a:extLst>
                <a:ext uri="{FF2B5EF4-FFF2-40B4-BE49-F238E27FC236}">
                  <a16:creationId xmlns:a16="http://schemas.microsoft.com/office/drawing/2014/main" xmlns="" id="{A0E70348-DEDA-D64B-A594-E313E7A71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6385" y="3239030"/>
              <a:ext cx="1492561" cy="730388"/>
            </a:xfrm>
            <a:prstGeom prst="rect">
              <a:avLst/>
            </a:prstGeom>
            <a:noFill/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E98CF732-87CC-224F-90EA-78A70E69B438}"/>
              </a:ext>
            </a:extLst>
          </p:cNvPr>
          <p:cNvGrpSpPr/>
          <p:nvPr/>
        </p:nvGrpSpPr>
        <p:grpSpPr>
          <a:xfrm>
            <a:off x="7165086" y="2133876"/>
            <a:ext cx="1051556" cy="1027425"/>
            <a:chOff x="994246" y="2395283"/>
            <a:chExt cx="2164702" cy="2006727"/>
          </a:xfrm>
        </p:grpSpPr>
        <p:sp>
          <p:nvSpPr>
            <p:cNvPr id="55" name="Куб 54">
              <a:extLst>
                <a:ext uri="{FF2B5EF4-FFF2-40B4-BE49-F238E27FC236}">
                  <a16:creationId xmlns:a16="http://schemas.microsoft.com/office/drawing/2014/main" xmlns="" id="{45BF0FCF-9B90-A34C-B2B0-2250DDD6E43C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2" descr="D:\фильм свадьба\credit_committ_votingVR.jpeg">
              <a:extLst>
                <a:ext uri="{FF2B5EF4-FFF2-40B4-BE49-F238E27FC236}">
                  <a16:creationId xmlns:a16="http://schemas.microsoft.com/office/drawing/2014/main" xmlns="" id="{41D4A7FD-7B60-2545-A60E-71018441C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6385" y="3239030"/>
              <a:ext cx="1492561" cy="730388"/>
            </a:xfrm>
            <a:prstGeom prst="rect">
              <a:avLst/>
            </a:prstGeom>
            <a:noFill/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B8EDAA18-1F8D-B84C-883F-6F6FCAF91776}"/>
              </a:ext>
            </a:extLst>
          </p:cNvPr>
          <p:cNvGrpSpPr/>
          <p:nvPr/>
        </p:nvGrpSpPr>
        <p:grpSpPr>
          <a:xfrm>
            <a:off x="6092465" y="3584677"/>
            <a:ext cx="1051556" cy="1027425"/>
            <a:chOff x="1501149" y="905384"/>
            <a:chExt cx="2164702" cy="2006727"/>
          </a:xfrm>
        </p:grpSpPr>
        <p:sp>
          <p:nvSpPr>
            <p:cNvPr id="58" name="Куб 57">
              <a:extLst>
                <a:ext uri="{FF2B5EF4-FFF2-40B4-BE49-F238E27FC236}">
                  <a16:creationId xmlns:a16="http://schemas.microsoft.com/office/drawing/2014/main" xmlns="" id="{8DD47DD1-79BA-CC43-9B72-832DA558D823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B5DC2C19-F331-2849-94A2-332590DBC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9A694230-4946-134A-AA39-B303D50DBBF7}"/>
              </a:ext>
            </a:extLst>
          </p:cNvPr>
          <p:cNvGrpSpPr/>
          <p:nvPr/>
        </p:nvGrpSpPr>
        <p:grpSpPr>
          <a:xfrm>
            <a:off x="6387746" y="2629337"/>
            <a:ext cx="1051556" cy="1027425"/>
            <a:chOff x="994246" y="2395283"/>
            <a:chExt cx="2164702" cy="2006727"/>
          </a:xfrm>
        </p:grpSpPr>
        <p:sp>
          <p:nvSpPr>
            <p:cNvPr id="61" name="Куб 60">
              <a:extLst>
                <a:ext uri="{FF2B5EF4-FFF2-40B4-BE49-F238E27FC236}">
                  <a16:creationId xmlns:a16="http://schemas.microsoft.com/office/drawing/2014/main" xmlns="" id="{CE8833AF-DB1E-874A-B9A1-EA6C36752BA8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AEAB77CC-DA6B-0044-ABA3-ED4D62F24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9360" y="3505093"/>
              <a:ext cx="1526991" cy="778425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65223E27-F839-214B-8B49-D76F8D7E4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443" y="2985197"/>
              <a:ext cx="1414451" cy="826898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2B0C3DFE-E8B5-3E45-B63A-EAFAF0D619F2}"/>
              </a:ext>
            </a:extLst>
          </p:cNvPr>
          <p:cNvGrpSpPr/>
          <p:nvPr/>
        </p:nvGrpSpPr>
        <p:grpSpPr>
          <a:xfrm>
            <a:off x="7195952" y="3039067"/>
            <a:ext cx="1051556" cy="1027425"/>
            <a:chOff x="1501149" y="905384"/>
            <a:chExt cx="2164702" cy="2006727"/>
          </a:xfrm>
        </p:grpSpPr>
        <p:sp>
          <p:nvSpPr>
            <p:cNvPr id="69" name="Куб 68">
              <a:extLst>
                <a:ext uri="{FF2B5EF4-FFF2-40B4-BE49-F238E27FC236}">
                  <a16:creationId xmlns:a16="http://schemas.microsoft.com/office/drawing/2014/main" xmlns="" id="{F2B1E9CA-8459-C34E-BC50-B1C21A2F9FAE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1EDB8D05-BF8F-8E49-B8F1-D0B13C157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pic>
        <p:nvPicPr>
          <p:cNvPr id="49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50" name="Рисунок 49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66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55EC250-F9FB-D44D-B0DA-6FA80924133C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СЕРВИСЫ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НАСТРОЙКИ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БИЗНЕС-ПРИЛОЖЕНИЙ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136EC4E-A654-8846-B241-25BD4E37B4A3}"/>
              </a:ext>
            </a:extLst>
          </p:cNvPr>
          <p:cNvSpPr txBox="1">
            <a:spLocks/>
          </p:cNvSpPr>
          <p:nvPr/>
        </p:nvSpPr>
        <p:spPr>
          <a:xfrm>
            <a:off x="839789" y="797593"/>
            <a:ext cx="7506868" cy="655259"/>
          </a:xfrm>
          <a:prstGeom prst="rect">
            <a:avLst/>
          </a:prstGeom>
        </p:spPr>
        <p:txBody>
          <a:bodyPr/>
          <a:lstStyle>
            <a:lvl1pPr algn="l" defTabSz="7519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Шаг 1. Независимость экранных форм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2B0C3DFE-E8B5-3E45-B63A-EAFAF0D619F2}"/>
              </a:ext>
            </a:extLst>
          </p:cNvPr>
          <p:cNvGrpSpPr/>
          <p:nvPr/>
        </p:nvGrpSpPr>
        <p:grpSpPr>
          <a:xfrm>
            <a:off x="4759931" y="2644211"/>
            <a:ext cx="1051556" cy="1027425"/>
            <a:chOff x="1501149" y="905384"/>
            <a:chExt cx="2164702" cy="2006727"/>
          </a:xfrm>
        </p:grpSpPr>
        <p:sp>
          <p:nvSpPr>
            <p:cNvPr id="69" name="Куб 68">
              <a:extLst>
                <a:ext uri="{FF2B5EF4-FFF2-40B4-BE49-F238E27FC236}">
                  <a16:creationId xmlns:a16="http://schemas.microsoft.com/office/drawing/2014/main" xmlns="" id="{F2B1E9CA-8459-C34E-BC50-B1C21A2F9FAE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1EDB8D05-BF8F-8E49-B8F1-D0B13C157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C686080C-DA78-864D-BC0B-81A2D1672FC3}"/>
              </a:ext>
            </a:extLst>
          </p:cNvPr>
          <p:cNvSpPr>
            <a:spLocks noChangeAspect="1"/>
          </p:cNvSpPr>
          <p:nvPr/>
        </p:nvSpPr>
        <p:spPr>
          <a:xfrm>
            <a:off x="4027470" y="1755918"/>
            <a:ext cx="3375833" cy="29102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Сервис взаимодействия экранных форм</a:t>
            </a:r>
          </a:p>
        </p:txBody>
      </p:sp>
      <p:sp>
        <p:nvSpPr>
          <p:cNvPr id="67" name="Блок-схема: магнитный диск 15">
            <a:extLst>
              <a:ext uri="{FF2B5EF4-FFF2-40B4-BE49-F238E27FC236}">
                <a16:creationId xmlns:a16="http://schemas.microsoft.com/office/drawing/2014/main" xmlns="" id="{38E098D3-FD2A-294D-80C8-745179BAC6DA}"/>
              </a:ext>
            </a:extLst>
          </p:cNvPr>
          <p:cNvSpPr/>
          <p:nvPr/>
        </p:nvSpPr>
        <p:spPr>
          <a:xfrm>
            <a:off x="5258186" y="3781322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>
            <a:extLst>
              <a:ext uri="{FF2B5EF4-FFF2-40B4-BE49-F238E27FC236}">
                <a16:creationId xmlns:a16="http://schemas.microsoft.com/office/drawing/2014/main" xmlns="" id="{4FE2885E-CB10-494E-A9CE-F435A1007932}"/>
              </a:ext>
            </a:extLst>
          </p:cNvPr>
          <p:cNvSpPr/>
          <p:nvPr/>
        </p:nvSpPr>
        <p:spPr>
          <a:xfrm>
            <a:off x="7403302" y="2052463"/>
            <a:ext cx="13430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72" name="Стрелка влево 71">
            <a:extLst>
              <a:ext uri="{FF2B5EF4-FFF2-40B4-BE49-F238E27FC236}">
                <a16:creationId xmlns:a16="http://schemas.microsoft.com/office/drawing/2014/main" xmlns="" id="{F8091DEA-2E06-134E-B85F-280518394D6D}"/>
              </a:ext>
            </a:extLst>
          </p:cNvPr>
          <p:cNvSpPr/>
          <p:nvPr/>
        </p:nvSpPr>
        <p:spPr>
          <a:xfrm>
            <a:off x="7403301" y="3781322"/>
            <a:ext cx="134302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Запрос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AE17F846-9707-F34B-A43A-8163772DE9CA}"/>
              </a:ext>
            </a:extLst>
          </p:cNvPr>
          <p:cNvGrpSpPr/>
          <p:nvPr/>
        </p:nvGrpSpPr>
        <p:grpSpPr>
          <a:xfrm>
            <a:off x="4866007" y="1538750"/>
            <a:ext cx="1051556" cy="1027425"/>
            <a:chOff x="994246" y="2395283"/>
            <a:chExt cx="2164702" cy="2006727"/>
          </a:xfrm>
        </p:grpSpPr>
        <p:sp>
          <p:nvSpPr>
            <p:cNvPr id="35" name="Куб 34">
              <a:extLst>
                <a:ext uri="{FF2B5EF4-FFF2-40B4-BE49-F238E27FC236}">
                  <a16:creationId xmlns:a16="http://schemas.microsoft.com/office/drawing/2014/main" xmlns="" id="{534F3E65-F409-3A42-90C4-2C89CE1B4D83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28439E4B-389A-C644-BD06-65E9C43CE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360" y="3505093"/>
              <a:ext cx="1526991" cy="778425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361CA358-9868-F643-854B-C6109A99A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443" y="2985197"/>
              <a:ext cx="1414451" cy="82689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0614C2D1-B152-7B4A-904F-C41328F82DF9}"/>
              </a:ext>
            </a:extLst>
          </p:cNvPr>
          <p:cNvGrpSpPr/>
          <p:nvPr/>
        </p:nvGrpSpPr>
        <p:grpSpPr>
          <a:xfrm>
            <a:off x="5811487" y="1670020"/>
            <a:ext cx="1051556" cy="1027425"/>
            <a:chOff x="994246" y="2395283"/>
            <a:chExt cx="2164702" cy="2006727"/>
          </a:xfrm>
        </p:grpSpPr>
        <p:sp>
          <p:nvSpPr>
            <p:cNvPr id="74" name="Куб 73">
              <a:extLst>
                <a:ext uri="{FF2B5EF4-FFF2-40B4-BE49-F238E27FC236}">
                  <a16:creationId xmlns:a16="http://schemas.microsoft.com/office/drawing/2014/main" xmlns="" id="{1324555A-0B4C-AF40-9FB2-D6D9245C6E5F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70823E9A-FD6D-BA44-A9B7-10023859C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360" y="3505093"/>
              <a:ext cx="1526991" cy="778425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EDC901A8-7960-894C-9B8C-557A81458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443" y="2985197"/>
              <a:ext cx="1414451" cy="826898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9A694230-4946-134A-AA39-B303D50DBBF7}"/>
              </a:ext>
            </a:extLst>
          </p:cNvPr>
          <p:cNvGrpSpPr/>
          <p:nvPr/>
        </p:nvGrpSpPr>
        <p:grpSpPr>
          <a:xfrm>
            <a:off x="4174955" y="2066625"/>
            <a:ext cx="1051556" cy="1027425"/>
            <a:chOff x="994246" y="2395283"/>
            <a:chExt cx="2164702" cy="2006727"/>
          </a:xfrm>
        </p:grpSpPr>
        <p:sp>
          <p:nvSpPr>
            <p:cNvPr id="61" name="Куб 60">
              <a:extLst>
                <a:ext uri="{FF2B5EF4-FFF2-40B4-BE49-F238E27FC236}">
                  <a16:creationId xmlns:a16="http://schemas.microsoft.com/office/drawing/2014/main" xmlns="" id="{CE8833AF-DB1E-874A-B9A1-EA6C36752BA8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AEAB77CC-DA6B-0044-ABA3-ED4D62F24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360" y="3505093"/>
              <a:ext cx="1526991" cy="778425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65223E27-F839-214B-8B49-D76F8D7E4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443" y="2985197"/>
              <a:ext cx="1414451" cy="826898"/>
            </a:xfrm>
            <a:prstGeom prst="rect">
              <a:avLst/>
            </a:prstGeom>
          </p:spPr>
        </p:pic>
      </p:grpSp>
      <p:sp>
        <p:nvSpPr>
          <p:cNvPr id="77" name="Объект 2">
            <a:extLst>
              <a:ext uri="{FF2B5EF4-FFF2-40B4-BE49-F238E27FC236}">
                <a16:creationId xmlns:a16="http://schemas.microsoft.com/office/drawing/2014/main" xmlns="" id="{6BF0AD2A-A1A2-F948-8DAD-4380D2F3D3D6}"/>
              </a:ext>
            </a:extLst>
          </p:cNvPr>
          <p:cNvSpPr txBox="1">
            <a:spLocks/>
          </p:cNvSpPr>
          <p:nvPr/>
        </p:nvSpPr>
        <p:spPr>
          <a:xfrm>
            <a:off x="406180" y="1452852"/>
            <a:ext cx="3531384" cy="2981578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Реализация </a:t>
            </a:r>
            <a:r>
              <a:rPr lang="en-US" dirty="0"/>
              <a:t>ITA-Designer</a:t>
            </a:r>
            <a:r>
              <a:rPr lang="ru-RU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lvl="1"/>
            <a:r>
              <a:rPr lang="en-US" dirty="0"/>
              <a:t>Java/Spring </a:t>
            </a:r>
            <a:r>
              <a:rPr lang="ru-RU" dirty="0"/>
              <a:t>Конструктор форм</a:t>
            </a:r>
          </a:p>
          <a:p>
            <a:pPr lvl="1"/>
            <a:r>
              <a:rPr lang="en-US" dirty="0"/>
              <a:t>Camunda – </a:t>
            </a:r>
            <a:r>
              <a:rPr lang="ru-RU" dirty="0"/>
              <a:t>Менеджер </a:t>
            </a:r>
            <a:r>
              <a:rPr lang="en-US" dirty="0" err="1"/>
              <a:t>screenflow</a:t>
            </a:r>
            <a:endParaRPr lang="ru-RU" dirty="0"/>
          </a:p>
          <a:p>
            <a:pPr lvl="1"/>
            <a:r>
              <a:rPr lang="en-US" dirty="0"/>
              <a:t>Angular</a:t>
            </a:r>
            <a:r>
              <a:rPr lang="ru-RU" dirty="0"/>
              <a:t>/</a:t>
            </a:r>
            <a:r>
              <a:rPr lang="en-US" dirty="0"/>
              <a:t>React – </a:t>
            </a:r>
            <a:r>
              <a:rPr lang="ru-RU" dirty="0"/>
              <a:t>рисование форм</a:t>
            </a:r>
          </a:p>
          <a:p>
            <a:pPr lvl="1"/>
            <a:r>
              <a:rPr lang="en-US" dirty="0"/>
              <a:t>PostgreSQL – </a:t>
            </a:r>
            <a:r>
              <a:rPr lang="ru-RU" dirty="0"/>
              <a:t>хранение шаблонов и кэш форм</a:t>
            </a:r>
          </a:p>
          <a:p>
            <a:pPr marL="375966" lvl="1" indent="0">
              <a:buNone/>
            </a:pPr>
            <a:endParaRPr lang="ru-RU" dirty="0"/>
          </a:p>
        </p:txBody>
      </p:sp>
      <p:pic>
        <p:nvPicPr>
          <p:cNvPr id="33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38" name="Рисунок 37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263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55EC250-F9FB-D44D-B0DA-6FA80924133C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СЕРВИСЫ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НАСТРОЙКИ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БИЗНЕС-ПРИЛОЖЕНИЙ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136EC4E-A654-8846-B241-25BD4E37B4A3}"/>
              </a:ext>
            </a:extLst>
          </p:cNvPr>
          <p:cNvSpPr txBox="1">
            <a:spLocks/>
          </p:cNvSpPr>
          <p:nvPr/>
        </p:nvSpPr>
        <p:spPr>
          <a:xfrm>
            <a:off x="839789" y="797593"/>
            <a:ext cx="7506868" cy="655259"/>
          </a:xfrm>
          <a:prstGeom prst="rect">
            <a:avLst/>
          </a:prstGeom>
        </p:spPr>
        <p:txBody>
          <a:bodyPr/>
          <a:lstStyle>
            <a:lvl1pPr algn="l" defTabSz="7519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Шаг </a:t>
            </a:r>
            <a:r>
              <a:rPr lang="en-US" sz="2800" b="1" dirty="0"/>
              <a:t>2</a:t>
            </a:r>
            <a:r>
              <a:rPr lang="ru-RU" sz="2800" b="1" dirty="0"/>
              <a:t>. Независимость бизнес-объектов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2B0C3DFE-E8B5-3E45-B63A-EAFAF0D619F2}"/>
              </a:ext>
            </a:extLst>
          </p:cNvPr>
          <p:cNvGrpSpPr/>
          <p:nvPr/>
        </p:nvGrpSpPr>
        <p:grpSpPr>
          <a:xfrm>
            <a:off x="4759931" y="2644211"/>
            <a:ext cx="1051556" cy="1027425"/>
            <a:chOff x="1501149" y="905384"/>
            <a:chExt cx="2164702" cy="2006727"/>
          </a:xfrm>
        </p:grpSpPr>
        <p:sp>
          <p:nvSpPr>
            <p:cNvPr id="69" name="Куб 68">
              <a:extLst>
                <a:ext uri="{FF2B5EF4-FFF2-40B4-BE49-F238E27FC236}">
                  <a16:creationId xmlns:a16="http://schemas.microsoft.com/office/drawing/2014/main" xmlns="" id="{F2B1E9CA-8459-C34E-BC50-B1C21A2F9FAE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1EDB8D05-BF8F-8E49-B8F1-D0B13C157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C686080C-DA78-864D-BC0B-81A2D1672FC3}"/>
              </a:ext>
            </a:extLst>
          </p:cNvPr>
          <p:cNvSpPr>
            <a:spLocks noChangeAspect="1"/>
          </p:cNvSpPr>
          <p:nvPr/>
        </p:nvSpPr>
        <p:spPr>
          <a:xfrm>
            <a:off x="4027470" y="1755918"/>
            <a:ext cx="3375833" cy="29102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Сервис взаимодействия бизнес-объектов</a:t>
            </a:r>
          </a:p>
        </p:txBody>
      </p:sp>
      <p:sp>
        <p:nvSpPr>
          <p:cNvPr id="67" name="Блок-схема: магнитный диск 15">
            <a:extLst>
              <a:ext uri="{FF2B5EF4-FFF2-40B4-BE49-F238E27FC236}">
                <a16:creationId xmlns:a16="http://schemas.microsoft.com/office/drawing/2014/main" xmlns="" id="{38E098D3-FD2A-294D-80C8-745179BAC6DA}"/>
              </a:ext>
            </a:extLst>
          </p:cNvPr>
          <p:cNvSpPr/>
          <p:nvPr/>
        </p:nvSpPr>
        <p:spPr>
          <a:xfrm>
            <a:off x="5258186" y="3781322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>
            <a:extLst>
              <a:ext uri="{FF2B5EF4-FFF2-40B4-BE49-F238E27FC236}">
                <a16:creationId xmlns:a16="http://schemas.microsoft.com/office/drawing/2014/main" xmlns="" id="{4FE2885E-CB10-494E-A9CE-F435A1007932}"/>
              </a:ext>
            </a:extLst>
          </p:cNvPr>
          <p:cNvSpPr/>
          <p:nvPr/>
        </p:nvSpPr>
        <p:spPr>
          <a:xfrm>
            <a:off x="7403302" y="2052463"/>
            <a:ext cx="13430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72" name="Стрелка влево 71">
            <a:extLst>
              <a:ext uri="{FF2B5EF4-FFF2-40B4-BE49-F238E27FC236}">
                <a16:creationId xmlns:a16="http://schemas.microsoft.com/office/drawing/2014/main" xmlns="" id="{F8091DEA-2E06-134E-B85F-280518394D6D}"/>
              </a:ext>
            </a:extLst>
          </p:cNvPr>
          <p:cNvSpPr/>
          <p:nvPr/>
        </p:nvSpPr>
        <p:spPr>
          <a:xfrm>
            <a:off x="7403301" y="3781322"/>
            <a:ext cx="134302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Запрос</a:t>
            </a:r>
          </a:p>
        </p:txBody>
      </p:sp>
      <p:sp>
        <p:nvSpPr>
          <p:cNvPr id="77" name="Объект 2">
            <a:extLst>
              <a:ext uri="{FF2B5EF4-FFF2-40B4-BE49-F238E27FC236}">
                <a16:creationId xmlns:a16="http://schemas.microsoft.com/office/drawing/2014/main" xmlns="" id="{6BF0AD2A-A1A2-F948-8DAD-4380D2F3D3D6}"/>
              </a:ext>
            </a:extLst>
          </p:cNvPr>
          <p:cNvSpPr txBox="1">
            <a:spLocks/>
          </p:cNvSpPr>
          <p:nvPr/>
        </p:nvSpPr>
        <p:spPr>
          <a:xfrm>
            <a:off x="406180" y="1452852"/>
            <a:ext cx="3531384" cy="2981578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Реализация</a:t>
            </a:r>
            <a:r>
              <a:rPr lang="en-US" dirty="0"/>
              <a:t> ITA-Objects</a:t>
            </a:r>
            <a:r>
              <a:rPr lang="ru-RU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lvl="1"/>
            <a:r>
              <a:rPr lang="en-US" dirty="0"/>
              <a:t>Java</a:t>
            </a:r>
            <a:r>
              <a:rPr lang="ru-RU" dirty="0"/>
              <a:t> </a:t>
            </a:r>
            <a:r>
              <a:rPr lang="en-US" dirty="0"/>
              <a:t>Back-end</a:t>
            </a:r>
          </a:p>
          <a:p>
            <a:pPr lvl="1"/>
            <a:r>
              <a:rPr lang="en-US" dirty="0"/>
              <a:t>XML </a:t>
            </a:r>
            <a:r>
              <a:rPr lang="ru-RU" dirty="0"/>
              <a:t>конструктор моделей объектов и операций</a:t>
            </a:r>
          </a:p>
          <a:p>
            <a:pPr lvl="1"/>
            <a:r>
              <a:rPr lang="en-US" dirty="0"/>
              <a:t>PostgreSQL – </a:t>
            </a:r>
            <a:r>
              <a:rPr lang="ru-RU" dirty="0"/>
              <a:t>хранение данных и моделей объектов</a:t>
            </a:r>
          </a:p>
          <a:p>
            <a:pPr marL="375966" lvl="1" indent="0">
              <a:buNone/>
            </a:pPr>
            <a:endParaRPr lang="ru-RU" dirty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0C29405D-4E44-C145-BCAE-C4029853ECC7}"/>
              </a:ext>
            </a:extLst>
          </p:cNvPr>
          <p:cNvGrpSpPr/>
          <p:nvPr/>
        </p:nvGrpSpPr>
        <p:grpSpPr>
          <a:xfrm>
            <a:off x="5646808" y="1276776"/>
            <a:ext cx="1051556" cy="1027425"/>
            <a:chOff x="1501149" y="905384"/>
            <a:chExt cx="2164702" cy="2006727"/>
          </a:xfrm>
        </p:grpSpPr>
        <p:sp>
          <p:nvSpPr>
            <p:cNvPr id="32" name="Куб 31">
              <a:extLst>
                <a:ext uri="{FF2B5EF4-FFF2-40B4-BE49-F238E27FC236}">
                  <a16:creationId xmlns:a16="http://schemas.microsoft.com/office/drawing/2014/main" xmlns="" id="{CD5E6D7E-4610-C849-9AD2-83A5E22F96ED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6BC8FC57-7397-714C-827C-FF148F827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132A4A0C-F5CC-F84E-805D-C7981FFCBDDC}"/>
              </a:ext>
            </a:extLst>
          </p:cNvPr>
          <p:cNvGrpSpPr/>
          <p:nvPr/>
        </p:nvGrpSpPr>
        <p:grpSpPr>
          <a:xfrm>
            <a:off x="6145881" y="2058037"/>
            <a:ext cx="1051556" cy="1027425"/>
            <a:chOff x="1501149" y="905384"/>
            <a:chExt cx="2164702" cy="2006727"/>
          </a:xfrm>
        </p:grpSpPr>
        <p:sp>
          <p:nvSpPr>
            <p:cNvPr id="39" name="Куб 38">
              <a:extLst>
                <a:ext uri="{FF2B5EF4-FFF2-40B4-BE49-F238E27FC236}">
                  <a16:creationId xmlns:a16="http://schemas.microsoft.com/office/drawing/2014/main" xmlns="" id="{4C9D512E-EE70-254F-AB92-9036F4ED7C05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7DDD7E95-2B3D-4941-A886-8D81D78F3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517818E1-6EA3-4843-849C-C4B05F3D0992}"/>
              </a:ext>
            </a:extLst>
          </p:cNvPr>
          <p:cNvGrpSpPr/>
          <p:nvPr/>
        </p:nvGrpSpPr>
        <p:grpSpPr>
          <a:xfrm>
            <a:off x="4948591" y="1603402"/>
            <a:ext cx="1051556" cy="1027425"/>
            <a:chOff x="1501149" y="905384"/>
            <a:chExt cx="2164702" cy="2006727"/>
          </a:xfrm>
        </p:grpSpPr>
        <p:sp>
          <p:nvSpPr>
            <p:cNvPr id="42" name="Куб 41">
              <a:extLst>
                <a:ext uri="{FF2B5EF4-FFF2-40B4-BE49-F238E27FC236}">
                  <a16:creationId xmlns:a16="http://schemas.microsoft.com/office/drawing/2014/main" xmlns="" id="{52B9BA01-B509-ED46-A175-C1D879F03434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5362299F-B98F-8D49-87B9-E96587223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5C746163-E3DD-D644-AC4C-CB82B55B488F}"/>
              </a:ext>
            </a:extLst>
          </p:cNvPr>
          <p:cNvGrpSpPr/>
          <p:nvPr/>
        </p:nvGrpSpPr>
        <p:grpSpPr>
          <a:xfrm>
            <a:off x="4083298" y="2082544"/>
            <a:ext cx="1051556" cy="1027425"/>
            <a:chOff x="1501149" y="905384"/>
            <a:chExt cx="2164702" cy="2006727"/>
          </a:xfrm>
        </p:grpSpPr>
        <p:sp>
          <p:nvSpPr>
            <p:cNvPr id="45" name="Куб 44">
              <a:extLst>
                <a:ext uri="{FF2B5EF4-FFF2-40B4-BE49-F238E27FC236}">
                  <a16:creationId xmlns:a16="http://schemas.microsoft.com/office/drawing/2014/main" xmlns="" id="{8C0B69F7-CC66-7845-A7AA-EDF8EA68C1DB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71E8D51D-0DB3-4D4E-96EE-E02FE7B0D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pic>
        <p:nvPicPr>
          <p:cNvPr id="36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37" name="Рисунок 36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434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55EC250-F9FB-D44D-B0DA-6FA80924133C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СЕРВИСЫ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ПЛАТФОРМЫ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НАСТРОЙКИ</a:t>
            </a:r>
            <a:r>
              <a:rPr lang="ru-RU" sz="1000" b="1" dirty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БИЗНЕС-ПРИЛОЖЕНИЙ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136EC4E-A654-8846-B241-25BD4E37B4A3}"/>
              </a:ext>
            </a:extLst>
          </p:cNvPr>
          <p:cNvSpPr txBox="1">
            <a:spLocks/>
          </p:cNvSpPr>
          <p:nvPr/>
        </p:nvSpPr>
        <p:spPr>
          <a:xfrm>
            <a:off x="839789" y="797593"/>
            <a:ext cx="7506868" cy="655259"/>
          </a:xfrm>
          <a:prstGeom prst="rect">
            <a:avLst/>
          </a:prstGeom>
        </p:spPr>
        <p:txBody>
          <a:bodyPr/>
          <a:lstStyle>
            <a:lvl1pPr algn="l" defTabSz="7519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Шаг 3. Независимость бизнес-процессов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2B0C3DFE-E8B5-3E45-B63A-EAFAF0D619F2}"/>
              </a:ext>
            </a:extLst>
          </p:cNvPr>
          <p:cNvGrpSpPr/>
          <p:nvPr/>
        </p:nvGrpSpPr>
        <p:grpSpPr>
          <a:xfrm>
            <a:off x="4759931" y="2644211"/>
            <a:ext cx="1051556" cy="1027425"/>
            <a:chOff x="1501149" y="905384"/>
            <a:chExt cx="2164702" cy="2006727"/>
          </a:xfrm>
        </p:grpSpPr>
        <p:sp>
          <p:nvSpPr>
            <p:cNvPr id="69" name="Куб 68">
              <a:extLst>
                <a:ext uri="{FF2B5EF4-FFF2-40B4-BE49-F238E27FC236}">
                  <a16:creationId xmlns:a16="http://schemas.microsoft.com/office/drawing/2014/main" xmlns="" id="{F2B1E9CA-8459-C34E-BC50-B1C21A2F9FAE}"/>
                </a:ext>
              </a:extLst>
            </p:cNvPr>
            <p:cNvSpPr/>
            <p:nvPr/>
          </p:nvSpPr>
          <p:spPr>
            <a:xfrm>
              <a:off x="1501149" y="905384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1EDB8D05-BF8F-8E49-B8F1-D0B13C157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757" y="1697389"/>
              <a:ext cx="1488820" cy="849312"/>
            </a:xfrm>
            <a:prstGeom prst="rect">
              <a:avLst/>
            </a:prstGeom>
          </p:spPr>
        </p:pic>
      </p:grp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C686080C-DA78-864D-BC0B-81A2D1672FC3}"/>
              </a:ext>
            </a:extLst>
          </p:cNvPr>
          <p:cNvSpPr>
            <a:spLocks noChangeAspect="1"/>
          </p:cNvSpPr>
          <p:nvPr/>
        </p:nvSpPr>
        <p:spPr>
          <a:xfrm>
            <a:off x="4027470" y="1755918"/>
            <a:ext cx="3375833" cy="29102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Сервис взаимодействия бизнес-процессов</a:t>
            </a:r>
          </a:p>
        </p:txBody>
      </p:sp>
      <p:sp>
        <p:nvSpPr>
          <p:cNvPr id="67" name="Блок-схема: магнитный диск 15">
            <a:extLst>
              <a:ext uri="{FF2B5EF4-FFF2-40B4-BE49-F238E27FC236}">
                <a16:creationId xmlns:a16="http://schemas.microsoft.com/office/drawing/2014/main" xmlns="" id="{38E098D3-FD2A-294D-80C8-745179BAC6DA}"/>
              </a:ext>
            </a:extLst>
          </p:cNvPr>
          <p:cNvSpPr/>
          <p:nvPr/>
        </p:nvSpPr>
        <p:spPr>
          <a:xfrm>
            <a:off x="5258186" y="3781322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>
            <a:extLst>
              <a:ext uri="{FF2B5EF4-FFF2-40B4-BE49-F238E27FC236}">
                <a16:creationId xmlns:a16="http://schemas.microsoft.com/office/drawing/2014/main" xmlns="" id="{4FE2885E-CB10-494E-A9CE-F435A1007932}"/>
              </a:ext>
            </a:extLst>
          </p:cNvPr>
          <p:cNvSpPr/>
          <p:nvPr/>
        </p:nvSpPr>
        <p:spPr>
          <a:xfrm>
            <a:off x="7403302" y="2052463"/>
            <a:ext cx="13430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72" name="Стрелка влево 71">
            <a:extLst>
              <a:ext uri="{FF2B5EF4-FFF2-40B4-BE49-F238E27FC236}">
                <a16:creationId xmlns:a16="http://schemas.microsoft.com/office/drawing/2014/main" xmlns="" id="{F8091DEA-2E06-134E-B85F-280518394D6D}"/>
              </a:ext>
            </a:extLst>
          </p:cNvPr>
          <p:cNvSpPr/>
          <p:nvPr/>
        </p:nvSpPr>
        <p:spPr>
          <a:xfrm>
            <a:off x="7403301" y="3781322"/>
            <a:ext cx="134302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Запрос</a:t>
            </a:r>
          </a:p>
        </p:txBody>
      </p:sp>
      <p:sp>
        <p:nvSpPr>
          <p:cNvPr id="77" name="Объект 2">
            <a:extLst>
              <a:ext uri="{FF2B5EF4-FFF2-40B4-BE49-F238E27FC236}">
                <a16:creationId xmlns:a16="http://schemas.microsoft.com/office/drawing/2014/main" xmlns="" id="{6BF0AD2A-A1A2-F948-8DAD-4380D2F3D3D6}"/>
              </a:ext>
            </a:extLst>
          </p:cNvPr>
          <p:cNvSpPr txBox="1">
            <a:spLocks/>
          </p:cNvSpPr>
          <p:nvPr/>
        </p:nvSpPr>
        <p:spPr>
          <a:xfrm>
            <a:off x="406180" y="1452852"/>
            <a:ext cx="3531384" cy="2981578"/>
          </a:xfrm>
          <a:prstGeom prst="rect">
            <a:avLst/>
          </a:prstGeom>
        </p:spPr>
        <p:txBody>
          <a:bodyPr/>
          <a:lstStyle>
            <a:lvl1pPr marL="187983" indent="-187983" algn="l" defTabSz="751931" rtl="0" eaLnBrk="1" latinLnBrk="0" hangingPunct="1">
              <a:lnSpc>
                <a:spcPct val="90000"/>
              </a:lnSpc>
              <a:spcBef>
                <a:spcPts val="823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94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9915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881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846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7812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3779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9744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5710" indent="-187983" algn="l" defTabSz="751931" rtl="0" eaLnBrk="1" latinLnBrk="0" hangingPunct="1">
              <a:lnSpc>
                <a:spcPct val="90000"/>
              </a:lnSpc>
              <a:spcBef>
                <a:spcPts val="411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Реализация</a:t>
            </a:r>
            <a:r>
              <a:rPr lang="en-US" dirty="0"/>
              <a:t> ITA-BPM</a:t>
            </a:r>
            <a:r>
              <a:rPr lang="ru-RU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lvl="1"/>
            <a:r>
              <a:rPr lang="en-US" dirty="0"/>
              <a:t>Java/Spring</a:t>
            </a:r>
            <a:r>
              <a:rPr lang="ru-RU" dirty="0"/>
              <a:t> </a:t>
            </a:r>
            <a:r>
              <a:rPr lang="en-US" dirty="0"/>
              <a:t>Back-end</a:t>
            </a:r>
          </a:p>
          <a:p>
            <a:pPr lvl="1"/>
            <a:r>
              <a:rPr lang="en-US" dirty="0"/>
              <a:t>Camunda </a:t>
            </a:r>
            <a:r>
              <a:rPr lang="ru-RU" dirty="0"/>
              <a:t>конструктор бизнес-процессов</a:t>
            </a:r>
          </a:p>
          <a:p>
            <a:pPr lvl="1"/>
            <a:r>
              <a:rPr lang="en-US" dirty="0"/>
              <a:t>PostgreSQL – </a:t>
            </a:r>
            <a:r>
              <a:rPr lang="ru-RU" dirty="0"/>
              <a:t>хранение моделей и экземпляров процессов</a:t>
            </a:r>
          </a:p>
          <a:p>
            <a:pPr marL="375966" lvl="1" indent="0">
              <a:buNone/>
            </a:pP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0D7A82E6-ABFD-0D42-BEAD-DEF72FCC7B68}"/>
              </a:ext>
            </a:extLst>
          </p:cNvPr>
          <p:cNvGrpSpPr/>
          <p:nvPr/>
        </p:nvGrpSpPr>
        <p:grpSpPr>
          <a:xfrm>
            <a:off x="5555138" y="1551336"/>
            <a:ext cx="1051556" cy="1027425"/>
            <a:chOff x="994246" y="2395283"/>
            <a:chExt cx="2164702" cy="2006727"/>
          </a:xfrm>
        </p:grpSpPr>
        <p:sp>
          <p:nvSpPr>
            <p:cNvPr id="35" name="Куб 34">
              <a:extLst>
                <a:ext uri="{FF2B5EF4-FFF2-40B4-BE49-F238E27FC236}">
                  <a16:creationId xmlns:a16="http://schemas.microsoft.com/office/drawing/2014/main" xmlns="" id="{7043E185-AFA3-2B4C-99CF-2B4DBCDB6881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D:\фильм свадьба\credit_committ_votingVR.jpeg">
              <a:extLst>
                <a:ext uri="{FF2B5EF4-FFF2-40B4-BE49-F238E27FC236}">
                  <a16:creationId xmlns:a16="http://schemas.microsoft.com/office/drawing/2014/main" xmlns="" id="{55E995AC-9C12-C242-962A-4EE9907FF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6385" y="3239030"/>
              <a:ext cx="1492561" cy="730388"/>
            </a:xfrm>
            <a:prstGeom prst="rect">
              <a:avLst/>
            </a:prstGeom>
            <a:noFill/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01FFAE46-B21F-E046-B141-638721E3A5B3}"/>
              </a:ext>
            </a:extLst>
          </p:cNvPr>
          <p:cNvGrpSpPr/>
          <p:nvPr/>
        </p:nvGrpSpPr>
        <p:grpSpPr>
          <a:xfrm>
            <a:off x="4393414" y="1749290"/>
            <a:ext cx="1051556" cy="1027425"/>
            <a:chOff x="994246" y="2395283"/>
            <a:chExt cx="2164702" cy="2006727"/>
          </a:xfrm>
        </p:grpSpPr>
        <p:sp>
          <p:nvSpPr>
            <p:cNvPr id="48" name="Куб 47">
              <a:extLst>
                <a:ext uri="{FF2B5EF4-FFF2-40B4-BE49-F238E27FC236}">
                  <a16:creationId xmlns:a16="http://schemas.microsoft.com/office/drawing/2014/main" xmlns="" id="{39B41FA3-42F7-5443-AD24-FBDBFD2389B7}"/>
                </a:ext>
              </a:extLst>
            </p:cNvPr>
            <p:cNvSpPr/>
            <p:nvPr/>
          </p:nvSpPr>
          <p:spPr>
            <a:xfrm>
              <a:off x="994246" y="2395283"/>
              <a:ext cx="2164702" cy="200672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2" descr="D:\фильм свадьба\credit_committ_votingVR.jpeg">
              <a:extLst>
                <a:ext uri="{FF2B5EF4-FFF2-40B4-BE49-F238E27FC236}">
                  <a16:creationId xmlns:a16="http://schemas.microsoft.com/office/drawing/2014/main" xmlns="" id="{7B2DAF3B-2410-E348-AFB6-B7B237255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6385" y="3239030"/>
              <a:ext cx="1492561" cy="730388"/>
            </a:xfrm>
            <a:prstGeom prst="rect">
              <a:avLst/>
            </a:prstGeom>
            <a:noFill/>
          </p:spPr>
        </p:pic>
      </p:grpSp>
      <p:pic>
        <p:nvPicPr>
          <p:cNvPr id="27" name="Picture 2" descr="C:\Users\gusal\Downloads\Group 3285.png">
            <a:extLst>
              <a:ext uri="{FF2B5EF4-FFF2-40B4-BE49-F238E27FC236}">
                <a16:creationId xmlns:a16="http://schemas.microsoft.com/office/drawing/2014/main" xmlns="" id="{91D9B1F1-CCEE-6D49-A28D-C42674EC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707" y="112310"/>
            <a:ext cx="319948" cy="319948"/>
          </a:xfrm>
          <a:prstGeom prst="rect">
            <a:avLst/>
          </a:prstGeom>
          <a:noFill/>
        </p:spPr>
      </p:pic>
      <p:pic>
        <p:nvPicPr>
          <p:cNvPr id="28" name="Рисунок 27" descr="Group 3287.png">
            <a:extLst>
              <a:ext uri="{FF2B5EF4-FFF2-40B4-BE49-F238E27FC236}">
                <a16:creationId xmlns:a16="http://schemas.microsoft.com/office/drawing/2014/main" xmlns="" id="{11DA2A94-31D4-0845-9233-ADB96681B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116" y="115176"/>
            <a:ext cx="1369837" cy="2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81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979797"/>
      </a:dk1>
      <a:lt1>
        <a:sysClr val="window" lastClr="20202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979797"/>
      </a:dk1>
      <a:lt1>
        <a:sysClr val="window" lastClr="20202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15004</TotalTime>
  <Words>494</Words>
  <Application>Microsoft Macintosh PowerPoint</Application>
  <PresentationFormat>Экран (16:9)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</dc:creator>
  <cp:lastModifiedBy>CG Workstation</cp:lastModifiedBy>
  <cp:revision>644</cp:revision>
  <dcterms:created xsi:type="dcterms:W3CDTF">2018-09-05T15:31:33Z</dcterms:created>
  <dcterms:modified xsi:type="dcterms:W3CDTF">2021-10-20T07:28:24Z</dcterms:modified>
</cp:coreProperties>
</file>