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35"/>
  </p:notesMasterIdLst>
  <p:sldIdLst>
    <p:sldId id="594" r:id="rId2"/>
    <p:sldId id="756" r:id="rId3"/>
    <p:sldId id="749" r:id="rId4"/>
    <p:sldId id="768" r:id="rId5"/>
    <p:sldId id="769" r:id="rId6"/>
    <p:sldId id="770" r:id="rId7"/>
    <p:sldId id="758" r:id="rId8"/>
    <p:sldId id="757" r:id="rId9"/>
    <p:sldId id="750" r:id="rId10"/>
    <p:sldId id="727" r:id="rId11"/>
    <p:sldId id="760" r:id="rId12"/>
    <p:sldId id="761" r:id="rId13"/>
    <p:sldId id="290" r:id="rId14"/>
    <p:sldId id="724" r:id="rId15"/>
    <p:sldId id="747" r:id="rId16"/>
    <p:sldId id="759" r:id="rId17"/>
    <p:sldId id="764" r:id="rId18"/>
    <p:sldId id="765" r:id="rId19"/>
    <p:sldId id="766" r:id="rId20"/>
    <p:sldId id="767" r:id="rId21"/>
    <p:sldId id="733" r:id="rId22"/>
    <p:sldId id="763" r:id="rId23"/>
    <p:sldId id="746" r:id="rId24"/>
    <p:sldId id="697" r:id="rId25"/>
    <p:sldId id="754" r:id="rId26"/>
    <p:sldId id="755" r:id="rId27"/>
    <p:sldId id="699" r:id="rId28"/>
    <p:sldId id="752" r:id="rId29"/>
    <p:sldId id="721" r:id="rId30"/>
    <p:sldId id="712" r:id="rId31"/>
    <p:sldId id="729" r:id="rId32"/>
    <p:sldId id="740" r:id="rId33"/>
    <p:sldId id="720" r:id="rId34"/>
  </p:sldIdLst>
  <p:sldSz cx="9144000" cy="5143500" type="screen16x9"/>
  <p:notesSz cx="6858000" cy="9144000"/>
  <p:defaultTextStyle>
    <a:defPPr>
      <a:defRPr lang="en-US"/>
    </a:defPPr>
    <a:lvl1pPr marL="0" algn="l" defTabSz="9548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7417" algn="l" defTabSz="9548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4834" algn="l" defTabSz="9548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2250" algn="l" defTabSz="9548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09667" algn="l" defTabSz="9548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87085" algn="l" defTabSz="9548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64502" algn="l" defTabSz="9548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41918" algn="l" defTabSz="9548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19335" algn="l" defTabSz="9548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41" userDrawn="1">
          <p15:clr>
            <a:srgbClr val="A4A3A4"/>
          </p15:clr>
        </p15:guide>
        <p15:guide id="2" pos="22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5960B"/>
    <a:srgbClr val="F78F1E"/>
    <a:srgbClr val="4D7AAC"/>
    <a:srgbClr val="F5530B"/>
    <a:srgbClr val="F2A10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77" autoAdjust="0"/>
    <p:restoredTop sz="95434" autoAdjust="0"/>
  </p:normalViewPr>
  <p:slideViewPr>
    <p:cSldViewPr snapToGrid="0">
      <p:cViewPr>
        <p:scale>
          <a:sx n="150" d="100"/>
          <a:sy n="150" d="100"/>
        </p:scale>
        <p:origin x="-1812" y="-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571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CC087-5446-4147-845C-3AA0B28AEDDC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91E28-A532-4475-AE66-D448FE0F26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8743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483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7417" algn="l" defTabSz="95483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4834" algn="l" defTabSz="95483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2250" algn="l" defTabSz="95483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09667" algn="l" defTabSz="95483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87085" algn="l" defTabSz="95483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64502" algn="l" defTabSz="95483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41918" algn="l" defTabSz="95483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19335" algn="l" defTabSz="95483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91E28-A532-4475-AE66-D448FE0F260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91E28-A532-4475-AE66-D448FE0F260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91E28-A532-4475-AE66-D448FE0F260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216578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03657488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BA0B08-E45C-4CED-B19F-8F3FF4130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346"/>
          <a:stretch>
            <a:fillRect/>
          </a:stretch>
        </p:blipFill>
        <p:spPr>
          <a:xfrm>
            <a:off x="0" y="2"/>
            <a:ext cx="9144000" cy="2451100"/>
          </a:xfrm>
          <a:custGeom>
            <a:avLst/>
            <a:gdLst>
              <a:gd name="connsiteX0" fmla="*/ 0 w 12192000"/>
              <a:gd name="connsiteY0" fmla="*/ 0 h 3268133"/>
              <a:gd name="connsiteX1" fmla="*/ 12192000 w 12192000"/>
              <a:gd name="connsiteY1" fmla="*/ 0 h 3268133"/>
              <a:gd name="connsiteX2" fmla="*/ 12192000 w 12192000"/>
              <a:gd name="connsiteY2" fmla="*/ 3268133 h 3268133"/>
              <a:gd name="connsiteX3" fmla="*/ 0 w 12192000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268133">
                <a:moveTo>
                  <a:pt x="0" y="0"/>
                </a:moveTo>
                <a:lnTo>
                  <a:pt x="12192000" y="0"/>
                </a:lnTo>
                <a:lnTo>
                  <a:pt x="12192000" y="3268133"/>
                </a:lnTo>
                <a:lnTo>
                  <a:pt x="0" y="326813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2185407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67ABC6B-C032-4C54-9550-AF90D5BADE64}"/>
              </a:ext>
            </a:extLst>
          </p:cNvPr>
          <p:cNvSpPr/>
          <p:nvPr userDrawn="1"/>
        </p:nvSpPr>
        <p:spPr>
          <a:xfrm>
            <a:off x="201136" y="185353"/>
            <a:ext cx="8767119" cy="47635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03200" dist="38100" dir="16200000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484" tIns="47741" rIns="95484" bIns="47741" rtlCol="0" anchor="ctr"/>
          <a:lstStyle/>
          <a:p>
            <a:pPr algn="ctr"/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3275739-A8D2-41F4-95EB-8B8797ACA0C2}"/>
              </a:ext>
            </a:extLst>
          </p:cNvPr>
          <p:cNvSpPr/>
          <p:nvPr userDrawn="1"/>
        </p:nvSpPr>
        <p:spPr>
          <a:xfrm rot="5400000">
            <a:off x="3764951" y="-2004882"/>
            <a:ext cx="1614104" cy="914399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484" tIns="47741" rIns="95484" bIns="47741" rtlCol="0" anchor="ctr"/>
          <a:lstStyle/>
          <a:p>
            <a:pPr algn="ctr"/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F18A739-8AD0-4FA3-AF38-0DC2C6BDC9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102" y="524725"/>
            <a:ext cx="1156891" cy="65595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7D9AA6F-CDBD-4491-BCD1-CBF2B50DAD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862" y="2232813"/>
            <a:ext cx="1188635" cy="66860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094D558-33A7-4D5A-8844-F4D533540F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862" y="3805331"/>
            <a:ext cx="1183898" cy="66594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69203732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67ABC6B-C032-4C54-9550-AF90D5BADE64}"/>
              </a:ext>
            </a:extLst>
          </p:cNvPr>
          <p:cNvSpPr/>
          <p:nvPr userDrawn="1"/>
        </p:nvSpPr>
        <p:spPr>
          <a:xfrm>
            <a:off x="201136" y="185353"/>
            <a:ext cx="8767119" cy="47635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03200" dist="38100" dir="16200000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484" tIns="47741" rIns="95484" bIns="47741" rtlCol="0" anchor="ctr"/>
          <a:lstStyle/>
          <a:p>
            <a:pPr algn="ctr"/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3275739-A8D2-41F4-95EB-8B8797ACA0C2}"/>
              </a:ext>
            </a:extLst>
          </p:cNvPr>
          <p:cNvSpPr/>
          <p:nvPr userDrawn="1"/>
        </p:nvSpPr>
        <p:spPr>
          <a:xfrm rot="5400000">
            <a:off x="3764951" y="-2004882"/>
            <a:ext cx="1614104" cy="914399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484" tIns="47741" rIns="95484" bIns="47741" rtlCol="0" anchor="ctr"/>
          <a:lstStyle/>
          <a:p>
            <a:pPr algn="ctr"/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F18A739-8AD0-4FA3-AF38-0DC2C6BDC9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959" y="524725"/>
            <a:ext cx="1156891" cy="65595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7D9AA6F-CDBD-4491-BCD1-CBF2B50DAD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720" y="2232813"/>
            <a:ext cx="1188635" cy="66860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094D558-33A7-4D5A-8844-F4D533540F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719" y="3805331"/>
            <a:ext cx="1183898" cy="66594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xmlns="" id="{8F18A739-8AD0-4FA3-AF38-0DC2C6BDC92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9615" y="524725"/>
            <a:ext cx="1183898" cy="65595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F7D9AA6F-CDBD-4491-BCD1-CBF2B50DADF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4878" y="2220958"/>
            <a:ext cx="1188635" cy="69231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xmlns="" id="{6094D558-33A7-4D5A-8844-F4D533540F0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4878" y="3816432"/>
            <a:ext cx="1183898" cy="64374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25258278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67ABC6B-C032-4C54-9550-AF90D5BADE64}"/>
              </a:ext>
            </a:extLst>
          </p:cNvPr>
          <p:cNvSpPr/>
          <p:nvPr userDrawn="1"/>
        </p:nvSpPr>
        <p:spPr>
          <a:xfrm>
            <a:off x="201136" y="185353"/>
            <a:ext cx="8767119" cy="47635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03200" dist="38100" dir="16200000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484" tIns="47741" rIns="95484" bIns="47741" rtlCol="0" anchor="ctr"/>
          <a:lstStyle/>
          <a:p>
            <a:pPr algn="ctr"/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3275739-A8D2-41F4-95EB-8B8797ACA0C2}"/>
              </a:ext>
            </a:extLst>
          </p:cNvPr>
          <p:cNvSpPr/>
          <p:nvPr userDrawn="1"/>
        </p:nvSpPr>
        <p:spPr>
          <a:xfrm rot="5400000">
            <a:off x="3764951" y="-2004882"/>
            <a:ext cx="1614104" cy="914399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484" tIns="47741" rIns="95484" bIns="47741" rtlCol="0" anchor="ctr"/>
          <a:lstStyle/>
          <a:p>
            <a:pPr algn="ctr"/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F18A739-8AD0-4FA3-AF38-0DC2C6BDC9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477" y="524725"/>
            <a:ext cx="1166148" cy="65595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7D9AA6F-CDBD-4491-BCD1-CBF2B50DAD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862" y="2232813"/>
            <a:ext cx="1188635" cy="66860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094D558-33A7-4D5A-8844-F4D533540F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594" y="3816432"/>
            <a:ext cx="1144434" cy="64374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60314889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67ABC6B-C032-4C54-9550-AF90D5BADE64}"/>
              </a:ext>
            </a:extLst>
          </p:cNvPr>
          <p:cNvSpPr/>
          <p:nvPr userDrawn="1"/>
        </p:nvSpPr>
        <p:spPr>
          <a:xfrm>
            <a:off x="201136" y="185353"/>
            <a:ext cx="8767119" cy="47635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03200" dist="38100" dir="16200000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484" tIns="47741" rIns="95484" bIns="47741" rtlCol="0" anchor="ctr"/>
          <a:lstStyle/>
          <a:p>
            <a:pPr algn="ctr"/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3275739-A8D2-41F4-95EB-8B8797ACA0C2}"/>
              </a:ext>
            </a:extLst>
          </p:cNvPr>
          <p:cNvSpPr/>
          <p:nvPr userDrawn="1"/>
        </p:nvSpPr>
        <p:spPr>
          <a:xfrm rot="5400000">
            <a:off x="3764951" y="-2004882"/>
            <a:ext cx="1614104" cy="914399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484" tIns="47741" rIns="95484" bIns="47741" rtlCol="0" anchor="ctr"/>
          <a:lstStyle/>
          <a:p>
            <a:pPr algn="ctr"/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F18A739-8AD0-4FA3-AF38-0DC2C6BDC9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477" y="524725"/>
            <a:ext cx="1166148" cy="65595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7D9AA6F-CDBD-4491-BCD1-CBF2B50DAD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862" y="2232813"/>
            <a:ext cx="1188635" cy="66860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094D558-33A7-4D5A-8844-F4D533540F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594" y="3816432"/>
            <a:ext cx="1144434" cy="64374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84664207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FF2B5EF4-FFF2-40B4-BE49-F238E27FC236}">
                <a16:creationId xmlns:a16="http://schemas.microsoft.com/office/drawing/2014/main" xmlns="" id="{FEBCF21D-A890-4413-861A-90EA5B4739A1}"/>
              </a:ext>
            </a:extLst>
          </p:cNvPr>
          <p:cNvSpPr/>
          <p:nvPr userDrawn="1"/>
        </p:nvSpPr>
        <p:spPr bwMode="auto">
          <a:xfrm>
            <a:off x="8094367" y="1"/>
            <a:ext cx="1061610" cy="5143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5484" tIns="47741" rIns="95484" bIns="47741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id-ID" sz="11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40F335-1648-43F9-9D5B-E893FBA0C743}"/>
              </a:ext>
            </a:extLst>
          </p:cNvPr>
          <p:cNvSpPr txBox="1"/>
          <p:nvPr userDrawn="1"/>
        </p:nvSpPr>
        <p:spPr>
          <a:xfrm>
            <a:off x="8217991" y="13176"/>
            <a:ext cx="777608" cy="6506823"/>
          </a:xfrm>
          <a:prstGeom prst="rect">
            <a:avLst/>
          </a:prstGeom>
          <a:noFill/>
        </p:spPr>
        <p:txBody>
          <a:bodyPr vert="vert270" wrap="none" lIns="95484" tIns="47741" rIns="95484" bIns="47741" rtlCol="0">
            <a:spAutoFit/>
          </a:bodyPr>
          <a:lstStyle/>
          <a:p>
            <a:pPr algn="ctr"/>
            <a:r>
              <a:rPr lang="ru-RU" sz="1900" cap="all" dirty="0">
                <a:solidFill>
                  <a:schemeClr val="bg1"/>
                </a:solidFill>
                <a:latin typeface="TornadoC" charset="0"/>
                <a:ea typeface="TornadoC" charset="0"/>
                <a:cs typeface="TornadoC" charset="0"/>
              </a:rPr>
              <a:t>Партнерские  отношения в постоянном</a:t>
            </a:r>
          </a:p>
          <a:p>
            <a:pPr algn="ctr"/>
            <a:r>
              <a:rPr lang="ru-RU" sz="1900" cap="all" dirty="0">
                <a:solidFill>
                  <a:schemeClr val="bg1"/>
                </a:solidFill>
                <a:latin typeface="TornadoC" charset="0"/>
                <a:ea typeface="TornadoC" charset="0"/>
                <a:cs typeface="TornadoC" charset="0"/>
              </a:rPr>
              <a:t>повышением </a:t>
            </a:r>
            <a:r>
              <a:rPr lang="en-US" sz="1900" cap="all" dirty="0">
                <a:solidFill>
                  <a:schemeClr val="bg1"/>
                </a:solidFill>
                <a:latin typeface="TornadoC" charset="0"/>
                <a:ea typeface="TornadoC" charset="0"/>
                <a:cs typeface="TornadoC" charset="0"/>
              </a:rPr>
              <a:t> </a:t>
            </a:r>
            <a:r>
              <a:rPr lang="ru-RU" sz="1900" cap="all" dirty="0">
                <a:solidFill>
                  <a:schemeClr val="bg1"/>
                </a:solidFill>
                <a:latin typeface="TornadoC" charset="0"/>
                <a:ea typeface="TornadoC" charset="0"/>
                <a:cs typeface="TornadoC" charset="0"/>
              </a:rPr>
              <a:t>качества предоставляемых услуг</a:t>
            </a:r>
            <a:endParaRPr lang="ru-RU" sz="1900" dirty="0">
              <a:solidFill>
                <a:schemeClr val="bg1"/>
              </a:solidFill>
              <a:latin typeface="TornadoC" charset="0"/>
              <a:ea typeface="TornadoC" charset="0"/>
              <a:cs typeface="Tornado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20979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672" r:id="rId14"/>
    <p:sldLayoutId id="2147483674" r:id="rId15"/>
    <p:sldLayoutId id="2147483678" r:id="rId16"/>
    <p:sldLayoutId id="2147483675" r:id="rId17"/>
    <p:sldLayoutId id="2147483676" r:id="rId18"/>
    <p:sldLayoutId id="2147483679" r:id="rId19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gif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16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7" Type="http://schemas.openxmlformats.org/officeDocument/2006/relationships/image" Target="../media/image79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gif"/><Relationship Id="rId5" Type="http://schemas.openxmlformats.org/officeDocument/2006/relationships/image" Target="../media/image89.jpeg"/><Relationship Id="rId4" Type="http://schemas.openxmlformats.org/officeDocument/2006/relationships/image" Target="../media/image8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7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ос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CBB91D1-0C18-4160-8419-BDF4E9CA6BED}"/>
              </a:ext>
            </a:extLst>
          </p:cNvPr>
          <p:cNvSpPr txBox="1"/>
          <p:nvPr/>
        </p:nvSpPr>
        <p:spPr>
          <a:xfrm>
            <a:off x="-314478" y="1877947"/>
            <a:ext cx="9772952" cy="840208"/>
          </a:xfrm>
          <a:prstGeom prst="rect">
            <a:avLst/>
          </a:prstGeom>
          <a:noFill/>
        </p:spPr>
        <p:txBody>
          <a:bodyPr wrap="square" lIns="95484" tIns="47741" rIns="95484" bIns="47741" rtlCol="0">
            <a:spAutoFit/>
          </a:bodyPr>
          <a:lstStyle/>
          <a:p>
            <a:pPr algn="ctr">
              <a:lnSpc>
                <a:spcPts val="2924"/>
              </a:lnSpc>
            </a:pPr>
            <a:r>
              <a:rPr lang="ru-RU" dirty="0" smtClean="0">
                <a:solidFill>
                  <a:schemeClr val="bg1"/>
                </a:solidFill>
                <a:latin typeface="Ubuntu"/>
              </a:rPr>
              <a:t>РЕШЕНИЯ И СЕРВИСЫ ДЛЯ ЦИФРОВИЗАЦИИ БИЗНЕС-ИДЕЙ</a:t>
            </a:r>
            <a:endParaRPr lang="ru-RU" dirty="0">
              <a:solidFill>
                <a:schemeClr val="bg1"/>
              </a:solidFill>
              <a:latin typeface="Ubuntu"/>
            </a:endParaRPr>
          </a:p>
          <a:p>
            <a:pPr algn="ctr">
              <a:lnSpc>
                <a:spcPts val="2924"/>
              </a:lnSpc>
            </a:pPr>
            <a:r>
              <a:rPr lang="ru-RU" dirty="0">
                <a:solidFill>
                  <a:schemeClr val="bg1"/>
                </a:solidFill>
                <a:latin typeface="Ubuntu"/>
              </a:rPr>
              <a:t>ЛЮБОЙ СЛОЖНОСТИ НА БАЗЕ BPM и CRM СИСТЕМ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4AA75A7-E0B2-4A78-8EFC-618E98D7DB61}"/>
              </a:ext>
            </a:extLst>
          </p:cNvPr>
          <p:cNvSpPr txBox="1"/>
          <p:nvPr/>
        </p:nvSpPr>
        <p:spPr>
          <a:xfrm>
            <a:off x="1533411" y="2651720"/>
            <a:ext cx="6077183" cy="558079"/>
          </a:xfrm>
          <a:prstGeom prst="rect">
            <a:avLst/>
          </a:prstGeom>
          <a:noFill/>
        </p:spPr>
        <p:txBody>
          <a:bodyPr wrap="square" lIns="95484" tIns="47741" rIns="95484" bIns="47741" rtlCol="0">
            <a:spAutoFit/>
          </a:bodyPr>
          <a:lstStyle/>
          <a:p>
            <a:pPr algn="ctr">
              <a:lnSpc>
                <a:spcPts val="1796"/>
              </a:lnSpc>
            </a:pPr>
            <a:r>
              <a:rPr lang="ru-RU" sz="1300" dirty="0">
                <a:solidFill>
                  <a:schemeClr val="bg1">
                    <a:lumMod val="85000"/>
                  </a:schemeClr>
                </a:solidFill>
              </a:rPr>
              <a:t>Мы создаем уникальные решения, на основе собственных программных продуктов и продуктов ведущих мировых вендоров</a:t>
            </a:r>
            <a:endParaRPr lang="en-US" sz="13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0002" y="1093959"/>
            <a:ext cx="3314369" cy="58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6562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9144000" cy="553357"/>
            <a:chOff x="0" y="200307"/>
            <a:chExt cx="7200900" cy="581400"/>
          </a:xfrm>
        </p:grpSpPr>
        <p:grpSp>
          <p:nvGrpSpPr>
            <p:cNvPr id="18" name="Group 10">
              <a:extLst>
                <a:ext uri="{FF2B5EF4-FFF2-40B4-BE49-F238E27FC236}">
                  <a16:creationId xmlns:a16="http://schemas.microsoft.com/office/drawing/2014/main" xmlns="" id="{CEEAEBEC-DA95-47BB-B2FD-DFD92B2533E9}"/>
                </a:ext>
              </a:extLst>
            </p:cNvPr>
            <p:cNvGrpSpPr/>
            <p:nvPr/>
          </p:nvGrpSpPr>
          <p:grpSpPr>
            <a:xfrm rot="5400000">
              <a:off x="3309750" y="-3109443"/>
              <a:ext cx="581400" cy="7200900"/>
              <a:chOff x="0" y="0"/>
              <a:chExt cx="2830960" cy="13716000"/>
            </a:xfrm>
          </p:grpSpPr>
          <p:sp>
            <p:nvSpPr>
              <p:cNvPr id="20" name="Rectangle 16">
                <a:extLst>
                  <a:ext uri="{FF2B5EF4-FFF2-40B4-BE49-F238E27FC236}">
                    <a16:creationId xmlns:a16="http://schemas.microsoft.com/office/drawing/2014/main" xmlns="" id="{FEBCF21D-A890-4413-861A-90EA5B4739A1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2830960" cy="137160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sz="1100" dirty="0">
                  <a:latin typeface="+mj-lt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A90A0C75-8FBE-40E2-9670-616D0F07E7DB}"/>
                  </a:ext>
                </a:extLst>
              </p:cNvPr>
              <p:cNvSpPr txBox="1"/>
              <p:nvPr/>
            </p:nvSpPr>
            <p:spPr>
              <a:xfrm>
                <a:off x="238677" y="1196017"/>
                <a:ext cx="2015723" cy="527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id-ID" sz="1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8AFC7405-2B32-4234-B1D0-06B1BBF19003}"/>
                </a:ext>
              </a:extLst>
            </p:cNvPr>
            <p:cNvSpPr/>
            <p:nvPr/>
          </p:nvSpPr>
          <p:spPr>
            <a:xfrm>
              <a:off x="961881" y="216612"/>
              <a:ext cx="5233012" cy="426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endParaRPr lang="ru-RU" sz="1700" b="1" dirty="0">
                <a:solidFill>
                  <a:schemeClr val="bg1"/>
                </a:solidFill>
                <a:latin typeface="Helvetica" pitchFamily="50" charset="0"/>
                <a:ea typeface="Helvetica" pitchFamily="50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22" name="Picture 2" descr="C:\Users\gusal\Downloads\Group 3285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5194" y="131072"/>
            <a:ext cx="393409" cy="277999"/>
          </a:xfrm>
          <a:prstGeom prst="rect">
            <a:avLst/>
          </a:prstGeom>
          <a:noFill/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8AFC7405-2B32-4234-B1D0-06B1BBF19003}"/>
              </a:ext>
            </a:extLst>
          </p:cNvPr>
          <p:cNvSpPr/>
          <p:nvPr/>
        </p:nvSpPr>
        <p:spPr>
          <a:xfrm>
            <a:off x="824811" y="262337"/>
            <a:ext cx="6645095" cy="250303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TornadoC" pitchFamily="50" charset="0"/>
              </a:rPr>
              <a:t>РЕШЕНИЕ ДЛЯ МАЛОГО И СРЕДНЕГО БИЗНЕСА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8AFC7405-2B32-4234-B1D0-06B1BBF19003}"/>
              </a:ext>
            </a:extLst>
          </p:cNvPr>
          <p:cNvSpPr/>
          <p:nvPr/>
        </p:nvSpPr>
        <p:spPr>
          <a:xfrm>
            <a:off x="824811" y="44623"/>
            <a:ext cx="6645095" cy="342636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TornadoC" pitchFamily="50" charset="0"/>
              </a:rPr>
              <a:t>SILVAN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28" name="Рисунок 27" descr="2-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99410" y="1295850"/>
            <a:ext cx="5039790" cy="286340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344622" y="1436415"/>
            <a:ext cx="2658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F5960B"/>
                </a:solidFill>
              </a:rPr>
              <a:t>Используйте </a:t>
            </a:r>
            <a:r>
              <a:rPr lang="ru-RU" sz="1800" dirty="0" smtClean="0"/>
              <a:t>гибкую настройку формы</a:t>
            </a:r>
            <a:endParaRPr lang="ru-RU" sz="18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57415" y="2209299"/>
            <a:ext cx="317318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Создавайте формы заявок в удобном редакторе. Добавляйте собственные поля, располагайте их в нужном порядке. Группируйте информацию, используя вкладки. Скрывайте или отображайте поля в зависимости от того, какие данные исполнитель вносит во время рабочего процесса с заявкой. Проверяйте удобство пользовательского интерфейса в режиме </a:t>
            </a:r>
            <a:r>
              <a:rPr lang="ru-RU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предпросмотра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41916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553357"/>
            <a:chOff x="0" y="200307"/>
            <a:chExt cx="7200900" cy="581400"/>
          </a:xfrm>
        </p:grpSpPr>
        <p:grpSp>
          <p:nvGrpSpPr>
            <p:cNvPr id="3" name="Group 10">
              <a:extLst>
                <a:ext uri="{FF2B5EF4-FFF2-40B4-BE49-F238E27FC236}">
                  <a16:creationId xmlns:a16="http://schemas.microsoft.com/office/drawing/2014/main" xmlns="" id="{CEEAEBEC-DA95-47BB-B2FD-DFD92B2533E9}"/>
                </a:ext>
              </a:extLst>
            </p:cNvPr>
            <p:cNvGrpSpPr/>
            <p:nvPr/>
          </p:nvGrpSpPr>
          <p:grpSpPr>
            <a:xfrm rot="5400000">
              <a:off x="3309750" y="-3109443"/>
              <a:ext cx="581400" cy="7200900"/>
              <a:chOff x="0" y="0"/>
              <a:chExt cx="2830960" cy="13716000"/>
            </a:xfrm>
          </p:grpSpPr>
          <p:sp>
            <p:nvSpPr>
              <p:cNvPr id="20" name="Rectangle 16">
                <a:extLst>
                  <a:ext uri="{FF2B5EF4-FFF2-40B4-BE49-F238E27FC236}">
                    <a16:creationId xmlns:a16="http://schemas.microsoft.com/office/drawing/2014/main" xmlns="" id="{FEBCF21D-A890-4413-861A-90EA5B4739A1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2830960" cy="137160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sz="1100" dirty="0">
                  <a:latin typeface="+mj-lt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A90A0C75-8FBE-40E2-9670-616D0F07E7DB}"/>
                  </a:ext>
                </a:extLst>
              </p:cNvPr>
              <p:cNvSpPr txBox="1"/>
              <p:nvPr/>
            </p:nvSpPr>
            <p:spPr>
              <a:xfrm>
                <a:off x="238677" y="1196017"/>
                <a:ext cx="2015723" cy="527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id-ID" sz="1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8AFC7405-2B32-4234-B1D0-06B1BBF19003}"/>
                </a:ext>
              </a:extLst>
            </p:cNvPr>
            <p:cNvSpPr/>
            <p:nvPr/>
          </p:nvSpPr>
          <p:spPr>
            <a:xfrm>
              <a:off x="961881" y="216612"/>
              <a:ext cx="5233012" cy="426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endParaRPr lang="ru-RU" sz="1700" b="1" dirty="0">
                <a:solidFill>
                  <a:schemeClr val="bg1"/>
                </a:solidFill>
                <a:latin typeface="Helvetica" pitchFamily="50" charset="0"/>
                <a:ea typeface="Helvetica" pitchFamily="50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22" name="Picture 2" descr="C:\Users\gusal\Downloads\Group 3285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5194" y="131072"/>
            <a:ext cx="393409" cy="277999"/>
          </a:xfrm>
          <a:prstGeom prst="rect">
            <a:avLst/>
          </a:prstGeom>
          <a:noFill/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8AFC7405-2B32-4234-B1D0-06B1BBF19003}"/>
              </a:ext>
            </a:extLst>
          </p:cNvPr>
          <p:cNvSpPr/>
          <p:nvPr/>
        </p:nvSpPr>
        <p:spPr>
          <a:xfrm>
            <a:off x="824811" y="262337"/>
            <a:ext cx="6645095" cy="250303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TornadoC" pitchFamily="50" charset="0"/>
              </a:rPr>
              <a:t>РЕШЕНИЕ ДЛЯ МАЛОГО И СРЕДНЕГО БИЗНЕСА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8AFC7405-2B32-4234-B1D0-06B1BBF19003}"/>
              </a:ext>
            </a:extLst>
          </p:cNvPr>
          <p:cNvSpPr/>
          <p:nvPr/>
        </p:nvSpPr>
        <p:spPr>
          <a:xfrm>
            <a:off x="824811" y="44623"/>
            <a:ext cx="6645095" cy="342636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TornadoC" pitchFamily="50" charset="0"/>
              </a:rPr>
              <a:t>SILVAN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40472" y="1579290"/>
            <a:ext cx="26961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solidFill>
                  <a:srgbClr val="F5960B"/>
                </a:solidFill>
              </a:rPr>
              <a:t>Моделируйте</a:t>
            </a:r>
            <a:r>
              <a:rPr lang="ru-RU" sz="1800" dirty="0" smtClean="0"/>
              <a:t> бизнес – </a:t>
            </a:r>
            <a:endParaRPr lang="en-US" sz="1800" dirty="0" smtClean="0"/>
          </a:p>
          <a:p>
            <a:r>
              <a:rPr lang="ru-RU" sz="1800" dirty="0" smtClean="0"/>
              <a:t>процессы своими руками</a:t>
            </a:r>
            <a:endParaRPr lang="ru-RU" sz="18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238750" y="2323599"/>
            <a:ext cx="34766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Создавайте процессы в режиме реального времени, приглашайте коллег к выполнению задач по настроенным бизнес сценариям, получите обратную связь и запустите процесс в целевое использование.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3" name="Рисунок 22" descr="2-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765" y="1338004"/>
            <a:ext cx="4724351" cy="269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41916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9144000" cy="553357"/>
            <a:chOff x="0" y="200307"/>
            <a:chExt cx="7200900" cy="581400"/>
          </a:xfrm>
        </p:grpSpPr>
        <p:grpSp>
          <p:nvGrpSpPr>
            <p:cNvPr id="3" name="Group 10">
              <a:extLst>
                <a:ext uri="{FF2B5EF4-FFF2-40B4-BE49-F238E27FC236}">
                  <a16:creationId xmlns:a16="http://schemas.microsoft.com/office/drawing/2014/main" xmlns="" id="{CEEAEBEC-DA95-47BB-B2FD-DFD92B2533E9}"/>
                </a:ext>
              </a:extLst>
            </p:cNvPr>
            <p:cNvGrpSpPr/>
            <p:nvPr/>
          </p:nvGrpSpPr>
          <p:grpSpPr>
            <a:xfrm rot="5400000">
              <a:off x="3309750" y="-3109443"/>
              <a:ext cx="581400" cy="7200900"/>
              <a:chOff x="0" y="0"/>
              <a:chExt cx="2830960" cy="13716000"/>
            </a:xfrm>
          </p:grpSpPr>
          <p:sp>
            <p:nvSpPr>
              <p:cNvPr id="20" name="Rectangle 16">
                <a:extLst>
                  <a:ext uri="{FF2B5EF4-FFF2-40B4-BE49-F238E27FC236}">
                    <a16:creationId xmlns:a16="http://schemas.microsoft.com/office/drawing/2014/main" xmlns="" id="{FEBCF21D-A890-4413-861A-90EA5B4739A1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2830960" cy="137160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sz="1100" dirty="0">
                  <a:latin typeface="+mj-lt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A90A0C75-8FBE-40E2-9670-616D0F07E7DB}"/>
                  </a:ext>
                </a:extLst>
              </p:cNvPr>
              <p:cNvSpPr txBox="1"/>
              <p:nvPr/>
            </p:nvSpPr>
            <p:spPr>
              <a:xfrm>
                <a:off x="238677" y="1196017"/>
                <a:ext cx="2015723" cy="527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id-ID" sz="1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8AFC7405-2B32-4234-B1D0-06B1BBF19003}"/>
                </a:ext>
              </a:extLst>
            </p:cNvPr>
            <p:cNvSpPr/>
            <p:nvPr/>
          </p:nvSpPr>
          <p:spPr>
            <a:xfrm>
              <a:off x="961881" y="216612"/>
              <a:ext cx="5233012" cy="426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endParaRPr lang="ru-RU" sz="1700" b="1" dirty="0">
                <a:solidFill>
                  <a:schemeClr val="bg1"/>
                </a:solidFill>
                <a:latin typeface="Helvetica" pitchFamily="50" charset="0"/>
                <a:ea typeface="Helvetica" pitchFamily="50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22" name="Picture 2" descr="C:\Users\gusal\Downloads\Group 3285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5194" y="131072"/>
            <a:ext cx="393409" cy="277999"/>
          </a:xfrm>
          <a:prstGeom prst="rect">
            <a:avLst/>
          </a:prstGeom>
          <a:noFill/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8AFC7405-2B32-4234-B1D0-06B1BBF19003}"/>
              </a:ext>
            </a:extLst>
          </p:cNvPr>
          <p:cNvSpPr/>
          <p:nvPr/>
        </p:nvSpPr>
        <p:spPr>
          <a:xfrm>
            <a:off x="824811" y="262337"/>
            <a:ext cx="6645095" cy="250303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TornadoC" pitchFamily="50" charset="0"/>
              </a:rPr>
              <a:t>РЕШЕНИЕ ДЛЯ МАЛОГО И СРЕДНЕГО БИЗНЕСА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8AFC7405-2B32-4234-B1D0-06B1BBF19003}"/>
              </a:ext>
            </a:extLst>
          </p:cNvPr>
          <p:cNvSpPr/>
          <p:nvPr/>
        </p:nvSpPr>
        <p:spPr>
          <a:xfrm>
            <a:off x="824811" y="44623"/>
            <a:ext cx="6645095" cy="342636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TornadoC" pitchFamily="50" charset="0"/>
              </a:rPr>
              <a:t>SILVAN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24" name="Рисунок 23" descr="2-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3661" y="1014920"/>
            <a:ext cx="3753614" cy="309035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446222" y="1722165"/>
            <a:ext cx="3106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solidFill>
                  <a:srgbClr val="F5960B"/>
                </a:solidFill>
              </a:rPr>
              <a:t>Настраивайте</a:t>
            </a:r>
            <a:r>
              <a:rPr lang="ru-RU" sz="1800" dirty="0" smtClean="0"/>
              <a:t> коммуникацию</a:t>
            </a:r>
            <a:endParaRPr lang="ru-RU" sz="18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47675" y="2139449"/>
            <a:ext cx="32924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Автоматизируйте постановку задач сотрудникам, используя доступные </a:t>
            </a:r>
            <a:r>
              <a:rPr lang="ru-RU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мессенджеры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подключите свое оборудование и базу данных в «один клик мыши», используя сервис открытой интеграции.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41916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5298" y="1319982"/>
            <a:ext cx="1209560" cy="120956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03C5C21-D7BD-4F1F-ADCB-32934A628FAD}"/>
              </a:ext>
            </a:extLst>
          </p:cNvPr>
          <p:cNvSpPr txBox="1"/>
          <p:nvPr/>
        </p:nvSpPr>
        <p:spPr>
          <a:xfrm>
            <a:off x="391008" y="656033"/>
            <a:ext cx="7838592" cy="1927685"/>
          </a:xfrm>
          <a:prstGeom prst="rect">
            <a:avLst/>
          </a:prstGeom>
          <a:noFill/>
        </p:spPr>
        <p:txBody>
          <a:bodyPr wrap="square" lIns="95484" tIns="47741" rIns="95484" bIns="47741" rtlCol="0">
            <a:spAutoFit/>
          </a:bodyPr>
          <a:lstStyle/>
          <a:p>
            <a:pPr algn="just">
              <a:lnSpc>
                <a:spcPts val="1796"/>
              </a:lnSpc>
            </a:pPr>
            <a:r>
              <a:rPr kumimoji="1" lang="ru-RU" sz="1100" dirty="0">
                <a:cs typeface="Helvetica" panose="020B0604020202020204" pitchFamily="34" charset="0"/>
              </a:rPr>
              <a:t>Универсальный продукт  подбора  для формирования персонализированных предложений клиентам.  Гибкая настройка и ведение версий продуктов с условиями и тарифами в разрезе тарифных политик. Сегментируйте клиентов для более точного формирования предложения, уменьшайте процент отказа от кредита используя универсальный сервис не требующий доработки при изменении настроек  в существующих продуктах.</a:t>
            </a:r>
          </a:p>
          <a:p>
            <a:endParaRPr lang="ru-RU" sz="1100" dirty="0">
              <a:ea typeface="Helvetica" pitchFamily="50" charset="0"/>
            </a:endParaRPr>
          </a:p>
          <a:p>
            <a:r>
              <a:rPr kumimoji="1" lang="ru-RU" sz="1100" dirty="0">
                <a:cs typeface="Helvetica" panose="020B0604020202020204" pitchFamily="34" charset="0"/>
              </a:rPr>
              <a:t>Готовая реализация кредитных подборщиков для </a:t>
            </a:r>
          </a:p>
          <a:p>
            <a:r>
              <a:rPr kumimoji="1" lang="ru-RU" sz="1100" dirty="0" smtClean="0">
                <a:cs typeface="Helvetica" panose="020B0604020202020204" pitchFamily="34" charset="0"/>
              </a:rPr>
              <a:t>использования  </a:t>
            </a:r>
            <a:r>
              <a:rPr kumimoji="1" lang="ru-RU" sz="1100" dirty="0">
                <a:cs typeface="Helvetica" panose="020B0604020202020204" pitchFamily="34" charset="0"/>
              </a:rPr>
              <a:t>в </a:t>
            </a:r>
            <a:r>
              <a:rPr kumimoji="1" lang="en-US" sz="1100" dirty="0">
                <a:cs typeface="Helvetica" panose="020B0604020202020204" pitchFamily="34" charset="0"/>
              </a:rPr>
              <a:t>CRM</a:t>
            </a:r>
            <a:r>
              <a:rPr kumimoji="1" lang="ru-RU" sz="1100" dirty="0">
                <a:cs typeface="Helvetica" panose="020B0604020202020204" pitchFamily="34" charset="0"/>
              </a:rPr>
              <a:t>-системах </a:t>
            </a:r>
          </a:p>
          <a:p>
            <a:pPr algn="just">
              <a:lnSpc>
                <a:spcPts val="1796"/>
              </a:lnSpc>
            </a:pPr>
            <a:endParaRPr kumimoji="1" lang="ru-RU" sz="1100" dirty="0">
              <a:cs typeface="Helvetica" panose="020B0604020202020204" pitchFamily="34" charset="0"/>
            </a:endParaRPr>
          </a:p>
          <a:p>
            <a:pPr marL="895135" indent="-895135">
              <a:buClr>
                <a:srgbClr val="FFA900"/>
              </a:buClr>
            </a:pPr>
            <a:endParaRPr kumimoji="1" lang="ru-RU" sz="1100" dirty="0"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03C5C21-D7BD-4F1F-ADCB-32934A628FAD}"/>
              </a:ext>
            </a:extLst>
          </p:cNvPr>
          <p:cNvSpPr txBox="1"/>
          <p:nvPr/>
        </p:nvSpPr>
        <p:spPr>
          <a:xfrm>
            <a:off x="380920" y="2155021"/>
            <a:ext cx="7860510" cy="773523"/>
          </a:xfrm>
          <a:prstGeom prst="rect">
            <a:avLst/>
          </a:prstGeom>
          <a:noFill/>
        </p:spPr>
        <p:txBody>
          <a:bodyPr wrap="square" lIns="95484" tIns="47741" rIns="95484" bIns="47741" rtlCol="0">
            <a:spAutoFit/>
          </a:bodyPr>
          <a:lstStyle/>
          <a:p>
            <a:pPr algn="just"/>
            <a:r>
              <a:rPr kumimoji="1" lang="ru-RU" sz="1100" dirty="0">
                <a:cs typeface="Helvetica" panose="020B0604020202020204" pitchFamily="34" charset="0"/>
              </a:rPr>
              <a:t>Оптимизировать процесс взаимодействия отделов маркетинга и продаж по формированию клиентам новых предложений, избавляет от дублирования прайс-листов</a:t>
            </a:r>
          </a:p>
          <a:p>
            <a:pPr algn="just"/>
            <a:r>
              <a:rPr kumimoji="1" lang="ru-RU" sz="1100" dirty="0">
                <a:cs typeface="Helvetica" panose="020B0604020202020204" pitchFamily="34" charset="0"/>
              </a:rPr>
              <a:t>Организовать  централизованное управление продуктовыми линейками в разрезе различных сегментов. </a:t>
            </a:r>
          </a:p>
          <a:p>
            <a:pPr algn="just"/>
            <a:r>
              <a:rPr kumimoji="1" lang="ru-RU" sz="1100" dirty="0">
                <a:cs typeface="Helvetica" panose="020B0604020202020204" pitchFamily="34" charset="0"/>
              </a:rPr>
              <a:t>Обеспечить в онлайн режиме подбор актуальных, действующих условий по продуктам в каналах продаж.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0183" y="3038016"/>
            <a:ext cx="3362660" cy="18662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82478" y="3173959"/>
            <a:ext cx="3101468" cy="1595151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0" y="0"/>
            <a:ext cx="9144000" cy="553357"/>
            <a:chOff x="0" y="200307"/>
            <a:chExt cx="7200900" cy="581400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xmlns="" id="{CEEAEBEC-DA95-47BB-B2FD-DFD92B2533E9}"/>
                </a:ext>
              </a:extLst>
            </p:cNvPr>
            <p:cNvGrpSpPr/>
            <p:nvPr/>
          </p:nvGrpSpPr>
          <p:grpSpPr>
            <a:xfrm rot="5400000">
              <a:off x="3309750" y="-3109443"/>
              <a:ext cx="581400" cy="7200900"/>
              <a:chOff x="0" y="0"/>
              <a:chExt cx="2830960" cy="13716000"/>
            </a:xfrm>
          </p:grpSpPr>
          <p:sp>
            <p:nvSpPr>
              <p:cNvPr id="16" name="Rectangle 16">
                <a:extLst>
                  <a:ext uri="{FF2B5EF4-FFF2-40B4-BE49-F238E27FC236}">
                    <a16:creationId xmlns:a16="http://schemas.microsoft.com/office/drawing/2014/main" xmlns="" id="{FEBCF21D-A890-4413-861A-90EA5B4739A1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2830960" cy="137160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sz="1100" dirty="0">
                  <a:latin typeface="+mj-lt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A90A0C75-8FBE-40E2-9670-616D0F07E7DB}"/>
                  </a:ext>
                </a:extLst>
              </p:cNvPr>
              <p:cNvSpPr txBox="1"/>
              <p:nvPr/>
            </p:nvSpPr>
            <p:spPr>
              <a:xfrm>
                <a:off x="238677" y="1196017"/>
                <a:ext cx="2015723" cy="527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id-ID" sz="1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8AFC7405-2B32-4234-B1D0-06B1BBF19003}"/>
                </a:ext>
              </a:extLst>
            </p:cNvPr>
            <p:cNvSpPr/>
            <p:nvPr/>
          </p:nvSpPr>
          <p:spPr>
            <a:xfrm>
              <a:off x="961881" y="216612"/>
              <a:ext cx="5233012" cy="426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endParaRPr lang="ru-RU" sz="1700" b="1" dirty="0">
                <a:solidFill>
                  <a:schemeClr val="bg1"/>
                </a:solidFill>
                <a:latin typeface="Helvetica" pitchFamily="50" charset="0"/>
                <a:ea typeface="Helvetica" pitchFamily="50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18" name="Picture 2" descr="C:\Users\gusal\Downloads\Group 3285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45194" y="66045"/>
            <a:ext cx="393409" cy="408053"/>
          </a:xfrm>
          <a:prstGeom prst="rect">
            <a:avLst/>
          </a:prstGeom>
          <a:noFill/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AFC7405-2B32-4234-B1D0-06B1BBF19003}"/>
              </a:ext>
            </a:extLst>
          </p:cNvPr>
          <p:cNvSpPr/>
          <p:nvPr/>
        </p:nvSpPr>
        <p:spPr>
          <a:xfrm>
            <a:off x="824811" y="262337"/>
            <a:ext cx="6645095" cy="250303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TornadoC" pitchFamily="50" charset="0"/>
              </a:rPr>
              <a:t>ПРОДУКТОВЫЙ КАТАЛОГ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8AFC7405-2B32-4234-B1D0-06B1BBF19003}"/>
              </a:ext>
            </a:extLst>
          </p:cNvPr>
          <p:cNvSpPr/>
          <p:nvPr/>
        </p:nvSpPr>
        <p:spPr>
          <a:xfrm>
            <a:off x="824811" y="44623"/>
            <a:ext cx="6645095" cy="342636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TornadoC" pitchFamily="50" charset="0"/>
              </a:rPr>
              <a:t>ITA PRODCAT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631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4A07049-48B1-4D1F-AE7A-910CEB491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57" y="1978898"/>
            <a:ext cx="3115293" cy="2649309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03C5C21-D7BD-4F1F-ADCB-32934A628FAD}"/>
              </a:ext>
            </a:extLst>
          </p:cNvPr>
          <p:cNvSpPr txBox="1"/>
          <p:nvPr/>
        </p:nvSpPr>
        <p:spPr>
          <a:xfrm>
            <a:off x="487646" y="676622"/>
            <a:ext cx="7656350" cy="1019744"/>
          </a:xfrm>
          <a:prstGeom prst="rect">
            <a:avLst/>
          </a:prstGeom>
          <a:noFill/>
        </p:spPr>
        <p:txBody>
          <a:bodyPr wrap="square" lIns="95484" tIns="47741" rIns="95484" bIns="47741" rtlCol="0">
            <a:spAutoFit/>
          </a:bodyPr>
          <a:lstStyle/>
          <a:p>
            <a:pPr algn="just">
              <a:lnSpc>
                <a:spcPts val="1796"/>
              </a:lnSpc>
            </a:pPr>
            <a:r>
              <a:rPr kumimoji="1" lang="ru-RU" sz="1100" dirty="0">
                <a:cs typeface="Helvetica" panose="020B0604020202020204" pitchFamily="34" charset="0"/>
              </a:rPr>
              <a:t>Продукт состоит из множества </a:t>
            </a:r>
            <a:r>
              <a:rPr kumimoji="1" lang="ru-RU" sz="1100" dirty="0" err="1">
                <a:cs typeface="Helvetica" panose="020B0604020202020204" pitchFamily="34" charset="0"/>
              </a:rPr>
              <a:t>микросервисов</a:t>
            </a:r>
            <a:r>
              <a:rPr kumimoji="1" lang="ru-RU" sz="1100" dirty="0">
                <a:cs typeface="Helvetica" panose="020B0604020202020204" pitchFamily="34" charset="0"/>
              </a:rPr>
              <a:t>, обеспечивающих</a:t>
            </a:r>
            <a:r>
              <a:rPr kumimoji="1" lang="en-US" sz="1100" dirty="0">
                <a:cs typeface="Helvetica" panose="020B0604020202020204" pitchFamily="34" charset="0"/>
              </a:rPr>
              <a:t>:</a:t>
            </a:r>
          </a:p>
          <a:p>
            <a:pPr algn="just">
              <a:lnSpc>
                <a:spcPts val="1796"/>
              </a:lnSpc>
            </a:pPr>
            <a:r>
              <a:rPr kumimoji="1" lang="ru-RU" sz="1100" dirty="0">
                <a:cs typeface="Helvetica" panose="020B0604020202020204" pitchFamily="34" charset="0"/>
              </a:rPr>
              <a:t>Гибкий поиск и подбор продуктов</a:t>
            </a:r>
            <a:r>
              <a:rPr kumimoji="1" lang="en-US" sz="1100" dirty="0">
                <a:cs typeface="Helvetica" panose="020B0604020202020204" pitchFamily="34" charset="0"/>
              </a:rPr>
              <a:t>,</a:t>
            </a:r>
            <a:r>
              <a:rPr kumimoji="1" lang="ru-RU" sz="1100" dirty="0">
                <a:cs typeface="Helvetica" panose="020B0604020202020204" pitchFamily="34" charset="0"/>
              </a:rPr>
              <a:t> тарифных планов</a:t>
            </a:r>
            <a:r>
              <a:rPr kumimoji="1" lang="en-US" sz="1100" dirty="0">
                <a:cs typeface="Helvetica" panose="020B0604020202020204" pitchFamily="34" charset="0"/>
              </a:rPr>
              <a:t> </a:t>
            </a:r>
            <a:r>
              <a:rPr kumimoji="1" lang="ru-RU" sz="1100" dirty="0">
                <a:cs typeface="Helvetica" panose="020B0604020202020204" pitchFamily="34" charset="0"/>
              </a:rPr>
              <a:t>и пакетов услуг</a:t>
            </a:r>
            <a:r>
              <a:rPr kumimoji="1" lang="en-US" sz="1100" dirty="0">
                <a:cs typeface="Helvetica" panose="020B0604020202020204" pitchFamily="34" charset="0"/>
              </a:rPr>
              <a:t>; </a:t>
            </a:r>
            <a:r>
              <a:rPr kumimoji="1" lang="ru-RU" sz="1100" dirty="0">
                <a:cs typeface="Helvetica" panose="020B0604020202020204" pitchFamily="34" charset="0"/>
              </a:rPr>
              <a:t>онлайн калькуляцию тарифов</a:t>
            </a:r>
            <a:r>
              <a:rPr kumimoji="1" lang="en-US" sz="1100" dirty="0">
                <a:cs typeface="Helvetica" panose="020B0604020202020204" pitchFamily="34" charset="0"/>
              </a:rPr>
              <a:t>, </a:t>
            </a:r>
            <a:r>
              <a:rPr kumimoji="1" lang="ru-RU" sz="1100" dirty="0">
                <a:cs typeface="Helvetica" panose="020B0604020202020204" pitchFamily="34" charset="0"/>
              </a:rPr>
              <a:t>поддержку НСИ, авторизацию</a:t>
            </a:r>
            <a:r>
              <a:rPr kumimoji="1" lang="en-US" sz="1100" dirty="0">
                <a:cs typeface="Helvetica" panose="020B0604020202020204" pitchFamily="34" charset="0"/>
              </a:rPr>
              <a:t>;</a:t>
            </a:r>
            <a:r>
              <a:rPr kumimoji="1" lang="ru-RU" sz="1100" dirty="0">
                <a:cs typeface="Helvetica" panose="020B0604020202020204" pitchFamily="34" charset="0"/>
              </a:rPr>
              <a:t> гибкую настройку продуктов и тарифов,  поиск и управление подписками клиентов</a:t>
            </a:r>
            <a:r>
              <a:rPr kumimoji="1" lang="en-US" sz="1100" dirty="0">
                <a:cs typeface="Helvetica" panose="020B0604020202020204" pitchFamily="34" charset="0"/>
              </a:rPr>
              <a:t>, </a:t>
            </a:r>
            <a:r>
              <a:rPr kumimoji="1" lang="ru-RU" sz="1100" dirty="0">
                <a:cs typeface="Helvetica" panose="020B0604020202020204" pitchFamily="34" charset="0"/>
              </a:rPr>
              <a:t>выполнение задач тарификации</a:t>
            </a:r>
            <a:r>
              <a:rPr kumimoji="1" lang="en-US" sz="1100" dirty="0">
                <a:cs typeface="Helvetica" panose="020B0604020202020204" pitchFamily="34" charset="0"/>
              </a:rPr>
              <a:t>;</a:t>
            </a:r>
            <a:r>
              <a:rPr kumimoji="1" lang="ru-RU" sz="1100" dirty="0">
                <a:cs typeface="Helvetica" panose="020B0604020202020204" pitchFamily="34" charset="0"/>
              </a:rPr>
              <a:t>  хранение продуктовых настроек, хранения рассчитанных тарифов, хранение  индивидуальных тарифов и т.д.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647" y="1750972"/>
            <a:ext cx="7544446" cy="265692"/>
          </a:xfrm>
          <a:prstGeom prst="rect">
            <a:avLst/>
          </a:prstGeom>
          <a:noFill/>
        </p:spPr>
        <p:txBody>
          <a:bodyPr wrap="square" lIns="95484" tIns="47741" rIns="95484" bIns="47741" rtlCol="0">
            <a:spAutoFit/>
          </a:bodyPr>
          <a:lstStyle/>
          <a:p>
            <a:r>
              <a:rPr kumimoji="1" lang="ru-RU" sz="1100" dirty="0">
                <a:cs typeface="Helvetica" panose="020B0604020202020204" pitchFamily="34" charset="0"/>
              </a:rPr>
              <a:t>Разные контуры продукта с разными видами сервисов в зависимости от конкретных  потребностей  бизнеса.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85211CC-BF1E-450E-9E7A-F92CF7EFEBA4}"/>
              </a:ext>
            </a:extLst>
          </p:cNvPr>
          <p:cNvSpPr txBox="1"/>
          <p:nvPr/>
        </p:nvSpPr>
        <p:spPr>
          <a:xfrm rot="16200000">
            <a:off x="7108224" y="2409510"/>
            <a:ext cx="3317856" cy="311858"/>
          </a:xfrm>
          <a:prstGeom prst="rect">
            <a:avLst/>
          </a:prstGeom>
          <a:noFill/>
        </p:spPr>
        <p:txBody>
          <a:bodyPr wrap="square" lIns="95484" tIns="47741" rIns="95484" bIns="47741" rtlCol="0">
            <a:spAutoFit/>
          </a:bodyPr>
          <a:lstStyle/>
          <a:p>
            <a:pPr marL="285117" indent="-285117" algn="ctr">
              <a:tabLst>
                <a:tab pos="0" algn="l"/>
                <a:tab pos="4213761" algn="l"/>
              </a:tabLst>
            </a:pPr>
            <a:r>
              <a:rPr lang="ru-RU" sz="1400" b="1" dirty="0">
                <a:solidFill>
                  <a:schemeClr val="bg1"/>
                </a:solidFill>
              </a:rPr>
              <a:t>ПРОДУКТОВЫЙ КАТАЛОГ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34A07049-48B1-4D1F-AE7A-910CEB491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748" y="2159117"/>
            <a:ext cx="2498402" cy="209988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23015" y="4421643"/>
            <a:ext cx="6305310" cy="558079"/>
          </a:xfrm>
          <a:prstGeom prst="rect">
            <a:avLst/>
          </a:prstGeom>
          <a:noFill/>
        </p:spPr>
        <p:txBody>
          <a:bodyPr wrap="square" lIns="95484" tIns="47741" rIns="95484" bIns="47741" rtlCol="0">
            <a:spAutoFit/>
          </a:bodyPr>
          <a:lstStyle/>
          <a:p>
            <a:pPr algn="just">
              <a:lnSpc>
                <a:spcPts val="1796"/>
              </a:lnSpc>
            </a:pPr>
            <a:r>
              <a:rPr kumimoji="1" lang="ru-RU" sz="1100" dirty="0">
                <a:cs typeface="Helvetica" panose="020B0604020202020204" pitchFamily="34" charset="0"/>
              </a:rPr>
              <a:t>Высокая скорость онлайн  калькулятора   обеспечивается за счет </a:t>
            </a:r>
            <a:r>
              <a:rPr kumimoji="1" lang="ru-RU" sz="1100" dirty="0">
                <a:cs typeface="Helvetica" panose="020B0604020202020204" pitchFamily="34" charset="0"/>
                <a:sym typeface="Helvetica Light" panose="020B0403020202020204" pitchFamily="34" charset="0"/>
              </a:rPr>
              <a:t>вычислений и хранения шаблонов и счетчиков в </a:t>
            </a:r>
            <a:r>
              <a:rPr kumimoji="1" lang="en-US" sz="1100" dirty="0">
                <a:cs typeface="Helvetica" panose="020B0604020202020204" pitchFamily="34" charset="0"/>
                <a:sym typeface="Helvetica Light" panose="020B0403020202020204" pitchFamily="34" charset="0"/>
              </a:rPr>
              <a:t>in-memory database</a:t>
            </a:r>
            <a:r>
              <a:rPr kumimoji="1" lang="ru-RU" sz="1100" dirty="0">
                <a:cs typeface="Helvetica" panose="020B0604020202020204" pitchFamily="34" charset="0"/>
                <a:sym typeface="Helvetica Light" panose="020B0403020202020204" pitchFamily="34" charset="0"/>
              </a:rPr>
              <a:t>.</a:t>
            </a:r>
            <a:endParaRPr kumimoji="1" lang="en-US" sz="1100" dirty="0">
              <a:cs typeface="Helvetica" panose="020B0604020202020204" pitchFamily="34" charset="0"/>
              <a:sym typeface="Helvetica Light" panose="020B0403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0" y="0"/>
            <a:ext cx="9144000" cy="553357"/>
            <a:chOff x="0" y="200307"/>
            <a:chExt cx="7200900" cy="5814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CEEAEBEC-DA95-47BB-B2FD-DFD92B2533E9}"/>
                </a:ext>
              </a:extLst>
            </p:cNvPr>
            <p:cNvGrpSpPr/>
            <p:nvPr/>
          </p:nvGrpSpPr>
          <p:grpSpPr>
            <a:xfrm rot="5400000">
              <a:off x="3309750" y="-3109443"/>
              <a:ext cx="581400" cy="7200900"/>
              <a:chOff x="0" y="0"/>
              <a:chExt cx="2830960" cy="13716000"/>
            </a:xfrm>
          </p:grpSpPr>
          <p:sp>
            <p:nvSpPr>
              <p:cNvPr id="15" name="Rectangle 16">
                <a:extLst>
                  <a:ext uri="{FF2B5EF4-FFF2-40B4-BE49-F238E27FC236}">
                    <a16:creationId xmlns:a16="http://schemas.microsoft.com/office/drawing/2014/main" xmlns="" id="{FEBCF21D-A890-4413-861A-90EA5B4739A1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2830960" cy="137160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sz="1100" dirty="0">
                  <a:latin typeface="+mj-lt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A90A0C75-8FBE-40E2-9670-616D0F07E7DB}"/>
                  </a:ext>
                </a:extLst>
              </p:cNvPr>
              <p:cNvSpPr txBox="1"/>
              <p:nvPr/>
            </p:nvSpPr>
            <p:spPr>
              <a:xfrm>
                <a:off x="238677" y="1196017"/>
                <a:ext cx="2015723" cy="527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id-ID" sz="1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8AFC7405-2B32-4234-B1D0-06B1BBF19003}"/>
                </a:ext>
              </a:extLst>
            </p:cNvPr>
            <p:cNvSpPr/>
            <p:nvPr/>
          </p:nvSpPr>
          <p:spPr>
            <a:xfrm>
              <a:off x="961881" y="216612"/>
              <a:ext cx="5233012" cy="426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endParaRPr lang="ru-RU" sz="1700" b="1" dirty="0">
                <a:solidFill>
                  <a:schemeClr val="bg1"/>
                </a:solidFill>
                <a:latin typeface="Helvetica" pitchFamily="50" charset="0"/>
                <a:ea typeface="Helvetica" pitchFamily="50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19" name="Picture 2" descr="C:\Users\gusal\Downloads\Group 3285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45194" y="66045"/>
            <a:ext cx="393409" cy="408053"/>
          </a:xfrm>
          <a:prstGeom prst="rect">
            <a:avLst/>
          </a:prstGeom>
          <a:noFill/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8AFC7405-2B32-4234-B1D0-06B1BBF19003}"/>
              </a:ext>
            </a:extLst>
          </p:cNvPr>
          <p:cNvSpPr/>
          <p:nvPr/>
        </p:nvSpPr>
        <p:spPr>
          <a:xfrm>
            <a:off x="824811" y="262337"/>
            <a:ext cx="6645095" cy="250303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TornadoC" pitchFamily="50" charset="0"/>
              </a:rPr>
              <a:t>ПРОДУКТОВЫЙ КАТАЛОГ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8AFC7405-2B32-4234-B1D0-06B1BBF19003}"/>
              </a:ext>
            </a:extLst>
          </p:cNvPr>
          <p:cNvSpPr/>
          <p:nvPr/>
        </p:nvSpPr>
        <p:spPr>
          <a:xfrm>
            <a:off x="824811" y="44623"/>
            <a:ext cx="6645095" cy="342636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TornadoC" pitchFamily="50" charset="0"/>
              </a:rPr>
              <a:t>ITA PRODCAT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631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03C5C21-D7BD-4F1F-ADCB-32934A628FAD}"/>
              </a:ext>
            </a:extLst>
          </p:cNvPr>
          <p:cNvSpPr txBox="1"/>
          <p:nvPr/>
        </p:nvSpPr>
        <p:spPr>
          <a:xfrm>
            <a:off x="388364" y="597328"/>
            <a:ext cx="6534559" cy="311858"/>
          </a:xfrm>
          <a:prstGeom prst="rect">
            <a:avLst/>
          </a:prstGeom>
          <a:noFill/>
        </p:spPr>
        <p:txBody>
          <a:bodyPr wrap="square" lIns="95484" tIns="47741" rIns="95484" bIns="47741" rtlCol="0">
            <a:spAutoFit/>
          </a:bodyPr>
          <a:lstStyle/>
          <a:p>
            <a:r>
              <a:rPr lang="ru-RU" sz="1100" b="1" dirty="0"/>
              <a:t> </a:t>
            </a:r>
            <a:r>
              <a:rPr kumimoji="1" lang="ru-RU" sz="1400" dirty="0" smtClean="0">
                <a:cs typeface="Helvetica" panose="020B0604020202020204" pitchFamily="34" charset="0"/>
              </a:rPr>
              <a:t>Варианты использования и что получит клиент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87044" y="1783849"/>
            <a:ext cx="5895044" cy="1006920"/>
          </a:xfrm>
          <a:prstGeom prst="rect">
            <a:avLst/>
          </a:prstGeom>
          <a:noFill/>
        </p:spPr>
        <p:txBody>
          <a:bodyPr wrap="square" lIns="95484" tIns="47741" rIns="95484" bIns="47741" rtlCol="0">
            <a:spAutoFit/>
          </a:bodyPr>
          <a:lstStyle/>
          <a:p>
            <a:pPr marL="179027" indent="-179027" algn="just">
              <a:lnSpc>
                <a:spcPts val="1086"/>
              </a:lnSpc>
              <a:spcBef>
                <a:spcPts val="926"/>
              </a:spcBef>
              <a:buClr>
                <a:srgbClr val="E68F4C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ru-RU" sz="1000" dirty="0">
                <a:cs typeface="Helvetica" panose="020B0604020202020204" pitchFamily="34" charset="0"/>
              </a:rPr>
              <a:t>Избавит от дублирования прайс-листов в разных источниках</a:t>
            </a:r>
            <a:endParaRPr kumimoji="1" lang="ru-RU" altLang="ru-RU" sz="1000" dirty="0">
              <a:cs typeface="Helvetica" panose="020B0604020202020204" pitchFamily="34" charset="0"/>
            </a:endParaRPr>
          </a:p>
          <a:p>
            <a:pPr marL="179027" indent="-179027" algn="just">
              <a:lnSpc>
                <a:spcPts val="1086"/>
              </a:lnSpc>
              <a:spcBef>
                <a:spcPts val="926"/>
              </a:spcBef>
              <a:buClr>
                <a:srgbClr val="E68F4C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ru-RU" altLang="ru-RU" sz="1000" dirty="0">
                <a:cs typeface="Helvetica" panose="020B0604020202020204" pitchFamily="34" charset="0"/>
              </a:rPr>
              <a:t>Обеспечит гибкую настройку продуктов и  тарифов</a:t>
            </a:r>
          </a:p>
          <a:p>
            <a:pPr marL="179027" indent="-179027" algn="just">
              <a:lnSpc>
                <a:spcPts val="1086"/>
              </a:lnSpc>
              <a:spcBef>
                <a:spcPts val="926"/>
              </a:spcBef>
              <a:buClr>
                <a:srgbClr val="E68F4C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ru-RU" altLang="ru-RU" sz="1000" dirty="0">
                <a:cs typeface="Helvetica" panose="020B0604020202020204" pitchFamily="34" charset="0"/>
              </a:rPr>
              <a:t>Сократит время выполнения настроек тарифов и сложных продуктов. </a:t>
            </a:r>
          </a:p>
          <a:p>
            <a:pPr marL="179027" indent="-179027" algn="just">
              <a:lnSpc>
                <a:spcPts val="1086"/>
              </a:lnSpc>
              <a:spcBef>
                <a:spcPts val="926"/>
              </a:spcBef>
              <a:buClr>
                <a:srgbClr val="E68F4C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ru-RU" altLang="ru-RU" sz="1000" dirty="0">
                <a:cs typeface="Helvetica" panose="020B0604020202020204" pitchFamily="34" charset="0"/>
              </a:rPr>
              <a:t>Обеспечит </a:t>
            </a:r>
            <a:r>
              <a:rPr kumimoji="1" lang="ru-RU" altLang="ru-RU" sz="1000" dirty="0" err="1">
                <a:cs typeface="Helvetica" panose="020B0604020202020204" pitchFamily="34" charset="0"/>
              </a:rPr>
              <a:t>омниканальную</a:t>
            </a:r>
            <a:r>
              <a:rPr kumimoji="1" lang="ru-RU" altLang="ru-RU" sz="1000" dirty="0">
                <a:cs typeface="Helvetica" panose="020B0604020202020204" pitchFamily="34" charset="0"/>
              </a:rPr>
              <a:t> доставку персонализированных предложений 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0" y="0"/>
            <a:ext cx="9144000" cy="553357"/>
            <a:chOff x="0" y="200307"/>
            <a:chExt cx="7200900" cy="581400"/>
          </a:xfrm>
        </p:grpSpPr>
        <p:grpSp>
          <p:nvGrpSpPr>
            <p:cNvPr id="26" name="Group 10">
              <a:extLst>
                <a:ext uri="{FF2B5EF4-FFF2-40B4-BE49-F238E27FC236}">
                  <a16:creationId xmlns:a16="http://schemas.microsoft.com/office/drawing/2014/main" xmlns="" id="{CEEAEBEC-DA95-47BB-B2FD-DFD92B2533E9}"/>
                </a:ext>
              </a:extLst>
            </p:cNvPr>
            <p:cNvGrpSpPr/>
            <p:nvPr/>
          </p:nvGrpSpPr>
          <p:grpSpPr>
            <a:xfrm rot="5400000">
              <a:off x="3309750" y="-3109443"/>
              <a:ext cx="581400" cy="7200900"/>
              <a:chOff x="0" y="0"/>
              <a:chExt cx="2830960" cy="13716000"/>
            </a:xfrm>
          </p:grpSpPr>
          <p:sp>
            <p:nvSpPr>
              <p:cNvPr id="28" name="Rectangle 16">
                <a:extLst>
                  <a:ext uri="{FF2B5EF4-FFF2-40B4-BE49-F238E27FC236}">
                    <a16:creationId xmlns:a16="http://schemas.microsoft.com/office/drawing/2014/main" xmlns="" id="{FEBCF21D-A890-4413-861A-90EA5B4739A1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2830960" cy="137160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sz="1100" dirty="0">
                  <a:latin typeface="+mj-lt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A90A0C75-8FBE-40E2-9670-616D0F07E7DB}"/>
                  </a:ext>
                </a:extLst>
              </p:cNvPr>
              <p:cNvSpPr txBox="1"/>
              <p:nvPr/>
            </p:nvSpPr>
            <p:spPr>
              <a:xfrm>
                <a:off x="238677" y="1196017"/>
                <a:ext cx="2015723" cy="527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id-ID" sz="1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8AFC7405-2B32-4234-B1D0-06B1BBF19003}"/>
                </a:ext>
              </a:extLst>
            </p:cNvPr>
            <p:cNvSpPr/>
            <p:nvPr/>
          </p:nvSpPr>
          <p:spPr>
            <a:xfrm>
              <a:off x="961881" y="216612"/>
              <a:ext cx="5233012" cy="426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endParaRPr lang="ru-RU" sz="1700" b="1" dirty="0">
                <a:solidFill>
                  <a:schemeClr val="bg1"/>
                </a:solidFill>
                <a:latin typeface="Helvetica" pitchFamily="50" charset="0"/>
                <a:ea typeface="Helvetica" pitchFamily="50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30" name="Picture 2" descr="C:\Users\gusal\Downloads\Group 3285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5194" y="66045"/>
            <a:ext cx="393409" cy="408053"/>
          </a:xfrm>
          <a:prstGeom prst="rect">
            <a:avLst/>
          </a:prstGeom>
          <a:noFill/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8AFC7405-2B32-4234-B1D0-06B1BBF19003}"/>
              </a:ext>
            </a:extLst>
          </p:cNvPr>
          <p:cNvSpPr/>
          <p:nvPr/>
        </p:nvSpPr>
        <p:spPr>
          <a:xfrm>
            <a:off x="824811" y="262337"/>
            <a:ext cx="6645095" cy="250303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TornadoC" pitchFamily="50" charset="0"/>
              </a:rPr>
              <a:t>ПРОДУКТОВЫЙ КАТАЛОГ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8AFC7405-2B32-4234-B1D0-06B1BBF19003}"/>
              </a:ext>
            </a:extLst>
          </p:cNvPr>
          <p:cNvSpPr/>
          <p:nvPr/>
        </p:nvSpPr>
        <p:spPr>
          <a:xfrm>
            <a:off x="824811" y="44623"/>
            <a:ext cx="6645095" cy="342636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TornadoC" pitchFamily="50" charset="0"/>
              </a:rPr>
              <a:t>ITA PRODCAT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gusal\Desktop\картинки\Подборщик ипотека.png"/>
          <p:cNvPicPr>
            <a:picLocks noChangeAspect="1" noChangeArrowheads="1"/>
          </p:cNvPicPr>
          <p:nvPr/>
        </p:nvPicPr>
        <p:blipFill>
          <a:blip r:embed="rId3" cstate="print"/>
          <a:srcRect t="10244" b="3656"/>
          <a:stretch>
            <a:fillRect/>
          </a:stretch>
        </p:blipFill>
        <p:spPr bwMode="auto">
          <a:xfrm>
            <a:off x="736601" y="3028950"/>
            <a:ext cx="3457452" cy="1860550"/>
          </a:xfrm>
          <a:prstGeom prst="rect">
            <a:avLst/>
          </a:prstGeom>
          <a:noFill/>
        </p:spPr>
      </p:pic>
      <p:pic>
        <p:nvPicPr>
          <p:cNvPr id="1027" name="Picture 3" descr="C:\Users\gusal\Desktop\картинки\ITA-Подбор вклада.png"/>
          <p:cNvPicPr>
            <a:picLocks noChangeAspect="1" noChangeArrowheads="1"/>
          </p:cNvPicPr>
          <p:nvPr/>
        </p:nvPicPr>
        <p:blipFill>
          <a:blip r:embed="rId4"/>
          <a:srcRect t="9548"/>
          <a:stretch>
            <a:fillRect/>
          </a:stretch>
        </p:blipFill>
        <p:spPr bwMode="auto">
          <a:xfrm>
            <a:off x="4690725" y="3016250"/>
            <a:ext cx="3838156" cy="1879600"/>
          </a:xfrm>
          <a:prstGeom prst="rect">
            <a:avLst/>
          </a:prstGeom>
          <a:noFill/>
        </p:spPr>
      </p:pic>
      <p:pic>
        <p:nvPicPr>
          <p:cNvPr id="25" name="Рисунок 24" descr="Group 346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4165595" y="3692522"/>
            <a:ext cx="609610" cy="374656"/>
          </a:xfrm>
          <a:prstGeom prst="rect">
            <a:avLst/>
          </a:prstGeom>
        </p:spPr>
      </p:pic>
      <p:pic>
        <p:nvPicPr>
          <p:cNvPr id="33" name="Рисунок 32" descr="00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58" y="878764"/>
            <a:ext cx="9089483" cy="858671"/>
          </a:xfrm>
          <a:prstGeom prst="rect">
            <a:avLst/>
          </a:prstGeom>
        </p:spPr>
      </p:pic>
      <p:pic>
        <p:nvPicPr>
          <p:cNvPr id="34" name="Рисунок 33" descr="Rectangle 328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350" y="920882"/>
            <a:ext cx="8883650" cy="75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64423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03C5C21-D7BD-4F1F-ADCB-32934A628FAD}"/>
              </a:ext>
            </a:extLst>
          </p:cNvPr>
          <p:cNvSpPr txBox="1"/>
          <p:nvPr/>
        </p:nvSpPr>
        <p:spPr>
          <a:xfrm>
            <a:off x="388364" y="597328"/>
            <a:ext cx="6534559" cy="311858"/>
          </a:xfrm>
          <a:prstGeom prst="rect">
            <a:avLst/>
          </a:prstGeom>
          <a:noFill/>
        </p:spPr>
        <p:txBody>
          <a:bodyPr wrap="square" lIns="95484" tIns="47741" rIns="95484" bIns="47741" rtlCol="0">
            <a:spAutoFit/>
          </a:bodyPr>
          <a:lstStyle/>
          <a:p>
            <a:r>
              <a:rPr lang="ru-RU" sz="1100" b="1" dirty="0"/>
              <a:t> </a:t>
            </a:r>
            <a:r>
              <a:rPr kumimoji="1" lang="ru-RU" sz="1400" dirty="0" smtClean="0">
                <a:cs typeface="Helvetica" panose="020B0604020202020204" pitchFamily="34" charset="0"/>
              </a:rPr>
              <a:t>Варианты использования и что получит клиент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52094" y="1967999"/>
            <a:ext cx="5895044" cy="1006920"/>
          </a:xfrm>
          <a:prstGeom prst="rect">
            <a:avLst/>
          </a:prstGeom>
          <a:noFill/>
        </p:spPr>
        <p:txBody>
          <a:bodyPr wrap="square" lIns="95484" tIns="47741" rIns="95484" bIns="47741" rtlCol="0">
            <a:spAutoFit/>
          </a:bodyPr>
          <a:lstStyle/>
          <a:p>
            <a:pPr marL="179027" indent="-179027" algn="just">
              <a:lnSpc>
                <a:spcPts val="1086"/>
              </a:lnSpc>
              <a:spcBef>
                <a:spcPts val="926"/>
              </a:spcBef>
              <a:buClr>
                <a:srgbClr val="E68F4C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ru-RU" sz="1000" dirty="0">
                <a:cs typeface="Helvetica" panose="020B0604020202020204" pitchFamily="34" charset="0"/>
              </a:rPr>
              <a:t>Избавит от дублирования прайс-листов в разных источниках</a:t>
            </a:r>
            <a:endParaRPr kumimoji="1" lang="ru-RU" altLang="ru-RU" sz="1000" dirty="0">
              <a:cs typeface="Helvetica" panose="020B0604020202020204" pitchFamily="34" charset="0"/>
            </a:endParaRPr>
          </a:p>
          <a:p>
            <a:pPr marL="179027" indent="-179027" algn="just">
              <a:lnSpc>
                <a:spcPts val="1086"/>
              </a:lnSpc>
              <a:spcBef>
                <a:spcPts val="926"/>
              </a:spcBef>
              <a:buClr>
                <a:srgbClr val="E68F4C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ru-RU" altLang="ru-RU" sz="1000" dirty="0">
                <a:cs typeface="Helvetica" panose="020B0604020202020204" pitchFamily="34" charset="0"/>
              </a:rPr>
              <a:t>Обеспечит гибкую настройку продуктов и  тарифов</a:t>
            </a:r>
          </a:p>
          <a:p>
            <a:pPr marL="179027" indent="-179027" algn="just">
              <a:lnSpc>
                <a:spcPts val="1086"/>
              </a:lnSpc>
              <a:spcBef>
                <a:spcPts val="926"/>
              </a:spcBef>
              <a:buClr>
                <a:srgbClr val="E68F4C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ru-RU" altLang="ru-RU" sz="1000" dirty="0">
                <a:cs typeface="Helvetica" panose="020B0604020202020204" pitchFamily="34" charset="0"/>
              </a:rPr>
              <a:t>Сократит время выполнения настроек тарифов и сложных продуктов. </a:t>
            </a:r>
          </a:p>
          <a:p>
            <a:pPr marL="179027" indent="-179027" algn="just">
              <a:lnSpc>
                <a:spcPts val="1086"/>
              </a:lnSpc>
              <a:spcBef>
                <a:spcPts val="926"/>
              </a:spcBef>
              <a:buClr>
                <a:srgbClr val="E68F4C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ru-RU" altLang="ru-RU" sz="1000" dirty="0">
                <a:cs typeface="Helvetica" panose="020B0604020202020204" pitchFamily="34" charset="0"/>
              </a:rPr>
              <a:t>Обеспечит </a:t>
            </a:r>
            <a:r>
              <a:rPr kumimoji="1" lang="ru-RU" altLang="ru-RU" sz="1000" dirty="0" err="1">
                <a:cs typeface="Helvetica" panose="020B0604020202020204" pitchFamily="34" charset="0"/>
              </a:rPr>
              <a:t>омниканальную</a:t>
            </a:r>
            <a:r>
              <a:rPr kumimoji="1" lang="ru-RU" altLang="ru-RU" sz="1000" dirty="0">
                <a:cs typeface="Helvetica" panose="020B0604020202020204" pitchFamily="34" charset="0"/>
              </a:rPr>
              <a:t> доставку персонализированных предложений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7266" y="1856398"/>
            <a:ext cx="4247299" cy="891504"/>
          </a:xfrm>
          <a:prstGeom prst="rect">
            <a:avLst/>
          </a:prstGeom>
          <a:noFill/>
        </p:spPr>
        <p:txBody>
          <a:bodyPr wrap="square" lIns="95484" tIns="47741" rIns="95484" bIns="47741" rtlCol="0">
            <a:spAutoFit/>
          </a:bodyPr>
          <a:lstStyle/>
          <a:p>
            <a:pPr marL="179027" indent="-179027" algn="just">
              <a:lnSpc>
                <a:spcPts val="1086"/>
              </a:lnSpc>
              <a:spcBef>
                <a:spcPts val="926"/>
              </a:spcBef>
              <a:buClr>
                <a:srgbClr val="E68F4C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ru-RU" altLang="ru-RU" sz="1000" dirty="0" smtClean="0">
                <a:cs typeface="Helvetica" panose="020B0604020202020204" pitchFamily="34" charset="0"/>
              </a:rPr>
              <a:t>Позволит  </a:t>
            </a:r>
            <a:r>
              <a:rPr kumimoji="1" lang="ru-RU" altLang="ru-RU" sz="1000" dirty="0">
                <a:cs typeface="Helvetica" panose="020B0604020202020204" pitchFamily="34" charset="0"/>
              </a:rPr>
              <a:t>клиентам перед совершением операций ознакомиться со взимаемой комиссией получив онлайн </a:t>
            </a:r>
            <a:r>
              <a:rPr kumimoji="1" lang="ru-RU" altLang="ru-RU" sz="1000" dirty="0" err="1">
                <a:cs typeface="Helvetica" panose="020B0604020202020204" pitchFamily="34" charset="0"/>
              </a:rPr>
              <a:t>предрасчет</a:t>
            </a:r>
            <a:r>
              <a:rPr kumimoji="1" lang="ru-RU" altLang="ru-RU" sz="1000" dirty="0">
                <a:cs typeface="Helvetica" panose="020B0604020202020204" pitchFamily="34" charset="0"/>
              </a:rPr>
              <a:t>.</a:t>
            </a:r>
          </a:p>
          <a:p>
            <a:pPr marL="179027" indent="-179027" algn="just">
              <a:lnSpc>
                <a:spcPts val="1086"/>
              </a:lnSpc>
              <a:spcBef>
                <a:spcPts val="926"/>
              </a:spcBef>
              <a:buClr>
                <a:srgbClr val="E68F4C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ru-RU" altLang="ru-RU" sz="1000" dirty="0">
                <a:cs typeface="Helvetica" panose="020B0604020202020204" pitchFamily="34" charset="0"/>
              </a:rPr>
              <a:t>Обеспечит масштабируемость при росте количества клиентской базы.  </a:t>
            </a:r>
            <a:endParaRPr kumimoji="1" lang="ru-RU" altLang="ru-RU" sz="1000" dirty="0" smtClean="0">
              <a:cs typeface="Helvetica" panose="020B0604020202020204" pitchFamily="34" charset="0"/>
            </a:endParaRPr>
          </a:p>
          <a:p>
            <a:pPr marL="179027" indent="-179027" algn="just">
              <a:lnSpc>
                <a:spcPts val="1086"/>
              </a:lnSpc>
              <a:spcBef>
                <a:spcPts val="926"/>
              </a:spcBef>
              <a:buClr>
                <a:srgbClr val="E68F4C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ru-RU" altLang="ru-RU" sz="1000" dirty="0" smtClean="0">
                <a:cs typeface="Helvetica" panose="020B0604020202020204" pitchFamily="34" charset="0"/>
              </a:rPr>
              <a:t>Позволит  управлять  тарифами фокус-групп и </a:t>
            </a:r>
            <a:r>
              <a:rPr kumimoji="1" lang="ru-RU" altLang="ru-RU" sz="1000" dirty="0" err="1" smtClean="0">
                <a:cs typeface="Helvetica" panose="020B0604020202020204" pitchFamily="34" charset="0"/>
              </a:rPr>
              <a:t>нидивидуальными</a:t>
            </a:r>
            <a:r>
              <a:rPr kumimoji="1" lang="ru-RU" altLang="ru-RU" sz="1000" dirty="0" smtClean="0">
                <a:cs typeface="Helvetica" panose="020B0604020202020204" pitchFamily="34" charset="0"/>
              </a:rPr>
              <a:t> т</a:t>
            </a:r>
            <a:endParaRPr kumimoji="1" lang="ru-RU" altLang="ru-RU" sz="1000" dirty="0">
              <a:cs typeface="Helvetica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0506" y="3018660"/>
            <a:ext cx="4448038" cy="776088"/>
          </a:xfrm>
          <a:prstGeom prst="rect">
            <a:avLst/>
          </a:prstGeom>
          <a:noFill/>
        </p:spPr>
        <p:txBody>
          <a:bodyPr wrap="square" lIns="95484" tIns="47741" rIns="95484" bIns="47741" rtlCol="0">
            <a:spAutoFit/>
          </a:bodyPr>
          <a:lstStyle/>
          <a:p>
            <a:pPr marL="179027" indent="-179027" algn="just">
              <a:lnSpc>
                <a:spcPts val="1086"/>
              </a:lnSpc>
              <a:spcBef>
                <a:spcPts val="926"/>
              </a:spcBef>
              <a:buClr>
                <a:srgbClr val="E68F4C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ru-RU" altLang="ru-RU" sz="1000" dirty="0" smtClean="0">
                <a:cs typeface="Helvetica" panose="020B0604020202020204" pitchFamily="34" charset="0"/>
              </a:rPr>
              <a:t>Позволит подобрать походящий для  клиента продукт и оказать подробную консультацию в точках продаж </a:t>
            </a:r>
          </a:p>
          <a:p>
            <a:pPr marL="179027" indent="-179027" algn="just">
              <a:lnSpc>
                <a:spcPts val="1086"/>
              </a:lnSpc>
              <a:spcBef>
                <a:spcPts val="926"/>
              </a:spcBef>
              <a:buClr>
                <a:srgbClr val="E68F4C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ru-RU" altLang="ru-RU" sz="1000" dirty="0" smtClean="0">
                <a:cs typeface="Helvetica" panose="020B0604020202020204" pitchFamily="34" charset="0"/>
              </a:rPr>
              <a:t>Позволит клиентам и консультантам в </a:t>
            </a:r>
            <a:r>
              <a:rPr kumimoji="1" lang="en-US" altLang="ru-RU" sz="1000" dirty="0" smtClean="0">
                <a:cs typeface="Helvetica" panose="020B0604020202020204" pitchFamily="34" charset="0"/>
              </a:rPr>
              <a:t>CRM</a:t>
            </a:r>
            <a:r>
              <a:rPr kumimoji="1" lang="ru-RU" altLang="ru-RU" sz="1000" dirty="0" smtClean="0">
                <a:cs typeface="Helvetica" panose="020B0604020202020204" pitchFamily="34" charset="0"/>
              </a:rPr>
              <a:t> выбрать параметры кредита и подать заявку на оформления кредитных продуктов</a:t>
            </a:r>
            <a:endParaRPr kumimoji="1" lang="ru-RU" altLang="ru-RU" sz="1000" dirty="0">
              <a:cs typeface="Helvetica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22028" y="2968501"/>
            <a:ext cx="4419319" cy="1314697"/>
          </a:xfrm>
          <a:prstGeom prst="rect">
            <a:avLst/>
          </a:prstGeom>
          <a:noFill/>
        </p:spPr>
        <p:txBody>
          <a:bodyPr wrap="square" lIns="95484" tIns="47741" rIns="95484" bIns="47741" rtlCol="0">
            <a:spAutoFit/>
          </a:bodyPr>
          <a:lstStyle/>
          <a:p>
            <a:pPr marL="179027" indent="-179027" algn="just">
              <a:lnSpc>
                <a:spcPts val="1086"/>
              </a:lnSpc>
              <a:spcBef>
                <a:spcPts val="926"/>
              </a:spcBef>
              <a:buClr>
                <a:srgbClr val="E68F4C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ru-RU" altLang="ru-RU" sz="1000" dirty="0" smtClean="0">
                <a:cs typeface="Helvetica" panose="020B0604020202020204" pitchFamily="34" charset="0"/>
              </a:rPr>
              <a:t>Обеспечит процессный  подход по согласованию и вводу в действие продуктов и тарифов </a:t>
            </a:r>
          </a:p>
          <a:p>
            <a:pPr marL="179027" indent="-179027" algn="just">
              <a:lnSpc>
                <a:spcPts val="1086"/>
              </a:lnSpc>
              <a:spcBef>
                <a:spcPts val="926"/>
              </a:spcBef>
              <a:buClr>
                <a:srgbClr val="E68F4C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ru-RU" altLang="ru-RU" sz="1000" dirty="0" smtClean="0">
                <a:cs typeface="Helvetica" panose="020B0604020202020204" pitchFamily="34" charset="0"/>
              </a:rPr>
              <a:t>Сократит время на коммуникации подразделений маркетинга и </a:t>
            </a:r>
            <a:r>
              <a:rPr kumimoji="1" lang="ru-RU" altLang="ru-RU" sz="1000" dirty="0" err="1" smtClean="0">
                <a:cs typeface="Helvetica" panose="020B0604020202020204" pitchFamily="34" charset="0"/>
              </a:rPr>
              <a:t>операционки</a:t>
            </a:r>
            <a:endParaRPr kumimoji="1" lang="ru-RU" altLang="ru-RU" sz="1000" dirty="0" smtClean="0">
              <a:cs typeface="Helvetica" panose="020B0604020202020204" pitchFamily="34" charset="0"/>
            </a:endParaRPr>
          </a:p>
          <a:p>
            <a:pPr marL="179027" indent="-179027" algn="just">
              <a:lnSpc>
                <a:spcPts val="1086"/>
              </a:lnSpc>
              <a:spcBef>
                <a:spcPts val="926"/>
              </a:spcBef>
              <a:buClr>
                <a:srgbClr val="E68F4C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ru-RU" altLang="ru-RU" sz="1000" dirty="0" smtClean="0">
                <a:cs typeface="Helvetica" panose="020B0604020202020204" pitchFamily="34" charset="0"/>
              </a:rPr>
              <a:t>Оптимизирует и упростит процессы ввода индивидуальных условий и контроля  распоряжений руководства при </a:t>
            </a:r>
            <a:r>
              <a:rPr kumimoji="1" lang="ru-RU" altLang="ru-RU" sz="1000" dirty="0">
                <a:cs typeface="Helvetica" panose="020B0604020202020204" pitchFamily="34" charset="0"/>
              </a:rPr>
              <a:t>росте количества клиентской базы.  </a:t>
            </a:r>
          </a:p>
        </p:txBody>
      </p:sp>
      <p:grpSp>
        <p:nvGrpSpPr>
          <p:cNvPr id="2" name="Группа 23"/>
          <p:cNvGrpSpPr/>
          <p:nvPr/>
        </p:nvGrpSpPr>
        <p:grpSpPr>
          <a:xfrm>
            <a:off x="0" y="0"/>
            <a:ext cx="9144000" cy="553357"/>
            <a:chOff x="0" y="200307"/>
            <a:chExt cx="7200900" cy="581400"/>
          </a:xfrm>
        </p:grpSpPr>
        <p:grpSp>
          <p:nvGrpSpPr>
            <p:cNvPr id="3" name="Group 10">
              <a:extLst>
                <a:ext uri="{FF2B5EF4-FFF2-40B4-BE49-F238E27FC236}">
                  <a16:creationId xmlns:a16="http://schemas.microsoft.com/office/drawing/2014/main" xmlns="" id="{CEEAEBEC-DA95-47BB-B2FD-DFD92B2533E9}"/>
                </a:ext>
              </a:extLst>
            </p:cNvPr>
            <p:cNvGrpSpPr/>
            <p:nvPr/>
          </p:nvGrpSpPr>
          <p:grpSpPr>
            <a:xfrm rot="5400000">
              <a:off x="3309750" y="-3109443"/>
              <a:ext cx="581400" cy="7200900"/>
              <a:chOff x="0" y="0"/>
              <a:chExt cx="2830960" cy="13716000"/>
            </a:xfrm>
          </p:grpSpPr>
          <p:sp>
            <p:nvSpPr>
              <p:cNvPr id="28" name="Rectangle 16">
                <a:extLst>
                  <a:ext uri="{FF2B5EF4-FFF2-40B4-BE49-F238E27FC236}">
                    <a16:creationId xmlns:a16="http://schemas.microsoft.com/office/drawing/2014/main" xmlns="" id="{FEBCF21D-A890-4413-861A-90EA5B4739A1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2830960" cy="137160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sz="1100" dirty="0">
                  <a:latin typeface="+mj-lt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A90A0C75-8FBE-40E2-9670-616D0F07E7DB}"/>
                  </a:ext>
                </a:extLst>
              </p:cNvPr>
              <p:cNvSpPr txBox="1"/>
              <p:nvPr/>
            </p:nvSpPr>
            <p:spPr>
              <a:xfrm>
                <a:off x="238677" y="1196017"/>
                <a:ext cx="2015723" cy="527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id-ID" sz="1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8AFC7405-2B32-4234-B1D0-06B1BBF19003}"/>
                </a:ext>
              </a:extLst>
            </p:cNvPr>
            <p:cNvSpPr/>
            <p:nvPr/>
          </p:nvSpPr>
          <p:spPr>
            <a:xfrm>
              <a:off x="961881" y="216612"/>
              <a:ext cx="5233012" cy="426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endParaRPr lang="ru-RU" sz="1700" b="1" dirty="0">
                <a:solidFill>
                  <a:schemeClr val="bg1"/>
                </a:solidFill>
                <a:latin typeface="Helvetica" pitchFamily="50" charset="0"/>
                <a:ea typeface="Helvetica" pitchFamily="50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30" name="Picture 2" descr="C:\Users\gusal\Downloads\Group 3285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5194" y="66045"/>
            <a:ext cx="393409" cy="408053"/>
          </a:xfrm>
          <a:prstGeom prst="rect">
            <a:avLst/>
          </a:prstGeom>
          <a:noFill/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8AFC7405-2B32-4234-B1D0-06B1BBF19003}"/>
              </a:ext>
            </a:extLst>
          </p:cNvPr>
          <p:cNvSpPr/>
          <p:nvPr/>
        </p:nvSpPr>
        <p:spPr>
          <a:xfrm>
            <a:off x="824811" y="262337"/>
            <a:ext cx="6645095" cy="250303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TornadoC" pitchFamily="50" charset="0"/>
              </a:rPr>
              <a:t>ПРОДУКТОВЫЙ КАТАЛОГ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8AFC7405-2B32-4234-B1D0-06B1BBF19003}"/>
              </a:ext>
            </a:extLst>
          </p:cNvPr>
          <p:cNvSpPr/>
          <p:nvPr/>
        </p:nvSpPr>
        <p:spPr>
          <a:xfrm>
            <a:off x="824811" y="44623"/>
            <a:ext cx="6645095" cy="342636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TornadoC" pitchFamily="50" charset="0"/>
              </a:rPr>
              <a:t>ITA PRODCAT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8" name="Рисунок 17" descr="0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1" y="878764"/>
            <a:ext cx="9089483" cy="858671"/>
          </a:xfrm>
          <a:prstGeom prst="rect">
            <a:avLst/>
          </a:prstGeom>
        </p:spPr>
      </p:pic>
      <p:pic>
        <p:nvPicPr>
          <p:cNvPr id="17" name="Рисунок 16" descr="Rectangle 328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" y="920882"/>
            <a:ext cx="8883650" cy="75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64423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03C5C21-D7BD-4F1F-ADCB-32934A628FAD}"/>
              </a:ext>
            </a:extLst>
          </p:cNvPr>
          <p:cNvSpPr txBox="1"/>
          <p:nvPr/>
        </p:nvSpPr>
        <p:spPr>
          <a:xfrm>
            <a:off x="388364" y="597328"/>
            <a:ext cx="6534559" cy="311858"/>
          </a:xfrm>
          <a:prstGeom prst="rect">
            <a:avLst/>
          </a:prstGeom>
          <a:noFill/>
        </p:spPr>
        <p:txBody>
          <a:bodyPr wrap="square" lIns="95484" tIns="47741" rIns="95484" bIns="47741" rtlCol="0">
            <a:spAutoFit/>
          </a:bodyPr>
          <a:lstStyle/>
          <a:p>
            <a:r>
              <a:rPr lang="ru-RU" sz="1100" b="1" dirty="0"/>
              <a:t> </a:t>
            </a:r>
            <a:r>
              <a:rPr kumimoji="1" lang="ru-RU" sz="1400" dirty="0" smtClean="0">
                <a:cs typeface="Helvetica" panose="020B0604020202020204" pitchFamily="34" charset="0"/>
              </a:rPr>
              <a:t>Варианты использования и что получит клиент</a:t>
            </a:r>
            <a:endParaRPr lang="ru-RU" sz="1400" dirty="0"/>
          </a:p>
        </p:txBody>
      </p:sp>
      <p:grpSp>
        <p:nvGrpSpPr>
          <p:cNvPr id="2" name="Группа 23"/>
          <p:cNvGrpSpPr/>
          <p:nvPr/>
        </p:nvGrpSpPr>
        <p:grpSpPr>
          <a:xfrm>
            <a:off x="0" y="0"/>
            <a:ext cx="9144000" cy="553357"/>
            <a:chOff x="0" y="200307"/>
            <a:chExt cx="7200900" cy="581400"/>
          </a:xfrm>
        </p:grpSpPr>
        <p:grpSp>
          <p:nvGrpSpPr>
            <p:cNvPr id="3" name="Group 10">
              <a:extLst>
                <a:ext uri="{FF2B5EF4-FFF2-40B4-BE49-F238E27FC236}">
                  <a16:creationId xmlns:a16="http://schemas.microsoft.com/office/drawing/2014/main" xmlns="" id="{CEEAEBEC-DA95-47BB-B2FD-DFD92B2533E9}"/>
                </a:ext>
              </a:extLst>
            </p:cNvPr>
            <p:cNvGrpSpPr/>
            <p:nvPr/>
          </p:nvGrpSpPr>
          <p:grpSpPr>
            <a:xfrm rot="5400000">
              <a:off x="3309750" y="-3109443"/>
              <a:ext cx="581400" cy="7200900"/>
              <a:chOff x="0" y="0"/>
              <a:chExt cx="2830960" cy="13716000"/>
            </a:xfrm>
          </p:grpSpPr>
          <p:sp>
            <p:nvSpPr>
              <p:cNvPr id="28" name="Rectangle 16">
                <a:extLst>
                  <a:ext uri="{FF2B5EF4-FFF2-40B4-BE49-F238E27FC236}">
                    <a16:creationId xmlns:a16="http://schemas.microsoft.com/office/drawing/2014/main" xmlns="" id="{FEBCF21D-A890-4413-861A-90EA5B4739A1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2830960" cy="137160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sz="1100" dirty="0">
                  <a:latin typeface="+mj-lt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A90A0C75-8FBE-40E2-9670-616D0F07E7DB}"/>
                  </a:ext>
                </a:extLst>
              </p:cNvPr>
              <p:cNvSpPr txBox="1"/>
              <p:nvPr/>
            </p:nvSpPr>
            <p:spPr>
              <a:xfrm>
                <a:off x="238677" y="1196017"/>
                <a:ext cx="2015723" cy="527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id-ID" sz="1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8AFC7405-2B32-4234-B1D0-06B1BBF19003}"/>
                </a:ext>
              </a:extLst>
            </p:cNvPr>
            <p:cNvSpPr/>
            <p:nvPr/>
          </p:nvSpPr>
          <p:spPr>
            <a:xfrm>
              <a:off x="961881" y="216612"/>
              <a:ext cx="5233012" cy="426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endParaRPr lang="ru-RU" sz="1700" b="1" dirty="0">
                <a:solidFill>
                  <a:schemeClr val="bg1"/>
                </a:solidFill>
                <a:latin typeface="Helvetica" pitchFamily="50" charset="0"/>
                <a:ea typeface="Helvetica" pitchFamily="50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30" name="Picture 2" descr="C:\Users\gusal\Downloads\Group 3285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5194" y="66045"/>
            <a:ext cx="393409" cy="408053"/>
          </a:xfrm>
          <a:prstGeom prst="rect">
            <a:avLst/>
          </a:prstGeom>
          <a:noFill/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8AFC7405-2B32-4234-B1D0-06B1BBF19003}"/>
              </a:ext>
            </a:extLst>
          </p:cNvPr>
          <p:cNvSpPr/>
          <p:nvPr/>
        </p:nvSpPr>
        <p:spPr>
          <a:xfrm>
            <a:off x="824811" y="262337"/>
            <a:ext cx="6645095" cy="250303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TornadoC" pitchFamily="50" charset="0"/>
              </a:rPr>
              <a:t>ПРОДУКТОВЫЙ КАТАЛОГ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8AFC7405-2B32-4234-B1D0-06B1BBF19003}"/>
              </a:ext>
            </a:extLst>
          </p:cNvPr>
          <p:cNvSpPr/>
          <p:nvPr/>
        </p:nvSpPr>
        <p:spPr>
          <a:xfrm>
            <a:off x="824811" y="44623"/>
            <a:ext cx="6645095" cy="342636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TornadoC" pitchFamily="50" charset="0"/>
              </a:rPr>
              <a:t>ITA PRODCAT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8" name="Рисунок 17" descr="0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6" y="878764"/>
            <a:ext cx="9089473" cy="858670"/>
          </a:xfrm>
          <a:prstGeom prst="rect">
            <a:avLst/>
          </a:prstGeom>
        </p:spPr>
      </p:pic>
      <p:pic>
        <p:nvPicPr>
          <p:cNvPr id="13" name="Рисунок 12" descr="Rectangle 328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" y="920882"/>
            <a:ext cx="8883650" cy="75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64423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03C5C21-D7BD-4F1F-ADCB-32934A628FAD}"/>
              </a:ext>
            </a:extLst>
          </p:cNvPr>
          <p:cNvSpPr txBox="1"/>
          <p:nvPr/>
        </p:nvSpPr>
        <p:spPr>
          <a:xfrm>
            <a:off x="388364" y="597328"/>
            <a:ext cx="6534559" cy="311858"/>
          </a:xfrm>
          <a:prstGeom prst="rect">
            <a:avLst/>
          </a:prstGeom>
          <a:noFill/>
        </p:spPr>
        <p:txBody>
          <a:bodyPr wrap="square" lIns="95484" tIns="47741" rIns="95484" bIns="47741" rtlCol="0">
            <a:spAutoFit/>
          </a:bodyPr>
          <a:lstStyle/>
          <a:p>
            <a:r>
              <a:rPr lang="ru-RU" sz="1100" b="1" dirty="0"/>
              <a:t> </a:t>
            </a:r>
            <a:r>
              <a:rPr kumimoji="1" lang="ru-RU" sz="1400" dirty="0" smtClean="0">
                <a:cs typeface="Helvetica" panose="020B0604020202020204" pitchFamily="34" charset="0"/>
              </a:rPr>
              <a:t>Варианты использования и что получит клиент</a:t>
            </a:r>
            <a:endParaRPr lang="ru-RU" sz="1400" dirty="0"/>
          </a:p>
        </p:txBody>
      </p:sp>
      <p:grpSp>
        <p:nvGrpSpPr>
          <p:cNvPr id="2" name="Группа 23"/>
          <p:cNvGrpSpPr/>
          <p:nvPr/>
        </p:nvGrpSpPr>
        <p:grpSpPr>
          <a:xfrm>
            <a:off x="0" y="0"/>
            <a:ext cx="9144000" cy="553357"/>
            <a:chOff x="0" y="200307"/>
            <a:chExt cx="7200900" cy="581400"/>
          </a:xfrm>
        </p:grpSpPr>
        <p:grpSp>
          <p:nvGrpSpPr>
            <p:cNvPr id="3" name="Group 10">
              <a:extLst>
                <a:ext uri="{FF2B5EF4-FFF2-40B4-BE49-F238E27FC236}">
                  <a16:creationId xmlns:a16="http://schemas.microsoft.com/office/drawing/2014/main" xmlns="" id="{CEEAEBEC-DA95-47BB-B2FD-DFD92B2533E9}"/>
                </a:ext>
              </a:extLst>
            </p:cNvPr>
            <p:cNvGrpSpPr/>
            <p:nvPr/>
          </p:nvGrpSpPr>
          <p:grpSpPr>
            <a:xfrm rot="5400000">
              <a:off x="3309750" y="-3109443"/>
              <a:ext cx="581400" cy="7200900"/>
              <a:chOff x="0" y="0"/>
              <a:chExt cx="2830960" cy="13716000"/>
            </a:xfrm>
          </p:grpSpPr>
          <p:sp>
            <p:nvSpPr>
              <p:cNvPr id="28" name="Rectangle 16">
                <a:extLst>
                  <a:ext uri="{FF2B5EF4-FFF2-40B4-BE49-F238E27FC236}">
                    <a16:creationId xmlns:a16="http://schemas.microsoft.com/office/drawing/2014/main" xmlns="" id="{FEBCF21D-A890-4413-861A-90EA5B4739A1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2830960" cy="137160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sz="1100" dirty="0">
                  <a:latin typeface="+mj-lt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A90A0C75-8FBE-40E2-9670-616D0F07E7DB}"/>
                  </a:ext>
                </a:extLst>
              </p:cNvPr>
              <p:cNvSpPr txBox="1"/>
              <p:nvPr/>
            </p:nvSpPr>
            <p:spPr>
              <a:xfrm>
                <a:off x="238677" y="1196017"/>
                <a:ext cx="2015723" cy="527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id-ID" sz="1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8AFC7405-2B32-4234-B1D0-06B1BBF19003}"/>
                </a:ext>
              </a:extLst>
            </p:cNvPr>
            <p:cNvSpPr/>
            <p:nvPr/>
          </p:nvSpPr>
          <p:spPr>
            <a:xfrm>
              <a:off x="961881" y="216612"/>
              <a:ext cx="5233012" cy="426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endParaRPr lang="ru-RU" sz="1700" b="1" dirty="0">
                <a:solidFill>
                  <a:schemeClr val="bg1"/>
                </a:solidFill>
                <a:latin typeface="Helvetica" pitchFamily="50" charset="0"/>
                <a:ea typeface="Helvetica" pitchFamily="50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30" name="Picture 2" descr="C:\Users\gusal\Downloads\Group 3285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5194" y="66045"/>
            <a:ext cx="393409" cy="408053"/>
          </a:xfrm>
          <a:prstGeom prst="rect">
            <a:avLst/>
          </a:prstGeom>
          <a:noFill/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8AFC7405-2B32-4234-B1D0-06B1BBF19003}"/>
              </a:ext>
            </a:extLst>
          </p:cNvPr>
          <p:cNvSpPr/>
          <p:nvPr/>
        </p:nvSpPr>
        <p:spPr>
          <a:xfrm>
            <a:off x="824811" y="262337"/>
            <a:ext cx="6645095" cy="250303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TornadoC" pitchFamily="50" charset="0"/>
              </a:rPr>
              <a:t>ПРОДУКТОВЫЙ КАТАЛОГ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8AFC7405-2B32-4234-B1D0-06B1BBF19003}"/>
              </a:ext>
            </a:extLst>
          </p:cNvPr>
          <p:cNvSpPr/>
          <p:nvPr/>
        </p:nvSpPr>
        <p:spPr>
          <a:xfrm>
            <a:off x="824811" y="44623"/>
            <a:ext cx="6645095" cy="342636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TornadoC" pitchFamily="50" charset="0"/>
              </a:rPr>
              <a:t>ITA PRODCAT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8" name="Рисунок 17" descr="0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5" y="878764"/>
            <a:ext cx="9089473" cy="858670"/>
          </a:xfrm>
          <a:prstGeom prst="rect">
            <a:avLst/>
          </a:prstGeom>
        </p:spPr>
      </p:pic>
      <p:pic>
        <p:nvPicPr>
          <p:cNvPr id="13" name="Рисунок 12" descr="Rectangle 328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" y="920882"/>
            <a:ext cx="8883650" cy="75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64423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03C5C21-D7BD-4F1F-ADCB-32934A628FAD}"/>
              </a:ext>
            </a:extLst>
          </p:cNvPr>
          <p:cNvSpPr txBox="1"/>
          <p:nvPr/>
        </p:nvSpPr>
        <p:spPr>
          <a:xfrm>
            <a:off x="388364" y="597328"/>
            <a:ext cx="6534559" cy="311858"/>
          </a:xfrm>
          <a:prstGeom prst="rect">
            <a:avLst/>
          </a:prstGeom>
          <a:noFill/>
        </p:spPr>
        <p:txBody>
          <a:bodyPr wrap="square" lIns="95484" tIns="47741" rIns="95484" bIns="47741" rtlCol="0">
            <a:spAutoFit/>
          </a:bodyPr>
          <a:lstStyle/>
          <a:p>
            <a:r>
              <a:rPr lang="ru-RU" sz="1100" b="1" dirty="0"/>
              <a:t> </a:t>
            </a:r>
            <a:r>
              <a:rPr kumimoji="1" lang="ru-RU" sz="1400" dirty="0" smtClean="0">
                <a:cs typeface="Helvetica" panose="020B0604020202020204" pitchFamily="34" charset="0"/>
              </a:rPr>
              <a:t>Варианты использования и что получит клиент</a:t>
            </a:r>
            <a:endParaRPr lang="ru-RU" sz="1400" dirty="0"/>
          </a:p>
        </p:txBody>
      </p:sp>
      <p:grpSp>
        <p:nvGrpSpPr>
          <p:cNvPr id="2" name="Группа 23"/>
          <p:cNvGrpSpPr/>
          <p:nvPr/>
        </p:nvGrpSpPr>
        <p:grpSpPr>
          <a:xfrm>
            <a:off x="0" y="0"/>
            <a:ext cx="9144000" cy="553357"/>
            <a:chOff x="0" y="200307"/>
            <a:chExt cx="7200900" cy="581400"/>
          </a:xfrm>
        </p:grpSpPr>
        <p:grpSp>
          <p:nvGrpSpPr>
            <p:cNvPr id="3" name="Group 10">
              <a:extLst>
                <a:ext uri="{FF2B5EF4-FFF2-40B4-BE49-F238E27FC236}">
                  <a16:creationId xmlns:a16="http://schemas.microsoft.com/office/drawing/2014/main" xmlns="" id="{CEEAEBEC-DA95-47BB-B2FD-DFD92B2533E9}"/>
                </a:ext>
              </a:extLst>
            </p:cNvPr>
            <p:cNvGrpSpPr/>
            <p:nvPr/>
          </p:nvGrpSpPr>
          <p:grpSpPr>
            <a:xfrm rot="5400000">
              <a:off x="3309750" y="-3109443"/>
              <a:ext cx="581400" cy="7200900"/>
              <a:chOff x="0" y="0"/>
              <a:chExt cx="2830960" cy="13716000"/>
            </a:xfrm>
          </p:grpSpPr>
          <p:sp>
            <p:nvSpPr>
              <p:cNvPr id="28" name="Rectangle 16">
                <a:extLst>
                  <a:ext uri="{FF2B5EF4-FFF2-40B4-BE49-F238E27FC236}">
                    <a16:creationId xmlns:a16="http://schemas.microsoft.com/office/drawing/2014/main" xmlns="" id="{FEBCF21D-A890-4413-861A-90EA5B4739A1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2830960" cy="137160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sz="1100" dirty="0">
                  <a:latin typeface="+mj-lt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A90A0C75-8FBE-40E2-9670-616D0F07E7DB}"/>
                  </a:ext>
                </a:extLst>
              </p:cNvPr>
              <p:cNvSpPr txBox="1"/>
              <p:nvPr/>
            </p:nvSpPr>
            <p:spPr>
              <a:xfrm>
                <a:off x="238677" y="1196017"/>
                <a:ext cx="2015723" cy="527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id-ID" sz="1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8AFC7405-2B32-4234-B1D0-06B1BBF19003}"/>
                </a:ext>
              </a:extLst>
            </p:cNvPr>
            <p:cNvSpPr/>
            <p:nvPr/>
          </p:nvSpPr>
          <p:spPr>
            <a:xfrm>
              <a:off x="961881" y="216612"/>
              <a:ext cx="5233012" cy="426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endParaRPr lang="ru-RU" sz="1700" b="1" dirty="0">
                <a:solidFill>
                  <a:schemeClr val="bg1"/>
                </a:solidFill>
                <a:latin typeface="Helvetica" pitchFamily="50" charset="0"/>
                <a:ea typeface="Helvetica" pitchFamily="50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30" name="Picture 2" descr="C:\Users\gusal\Downloads\Group 3285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5194" y="66045"/>
            <a:ext cx="393409" cy="408053"/>
          </a:xfrm>
          <a:prstGeom prst="rect">
            <a:avLst/>
          </a:prstGeom>
          <a:noFill/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8AFC7405-2B32-4234-B1D0-06B1BBF19003}"/>
              </a:ext>
            </a:extLst>
          </p:cNvPr>
          <p:cNvSpPr/>
          <p:nvPr/>
        </p:nvSpPr>
        <p:spPr>
          <a:xfrm>
            <a:off x="824811" y="262337"/>
            <a:ext cx="6645095" cy="250303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TornadoC" pitchFamily="50" charset="0"/>
              </a:rPr>
              <a:t>ПРОДУКТОВЫЙ КАТАЛОГ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8AFC7405-2B32-4234-B1D0-06B1BBF19003}"/>
              </a:ext>
            </a:extLst>
          </p:cNvPr>
          <p:cNvSpPr/>
          <p:nvPr/>
        </p:nvSpPr>
        <p:spPr>
          <a:xfrm>
            <a:off x="824811" y="44623"/>
            <a:ext cx="6645095" cy="342636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TornadoC" pitchFamily="50" charset="0"/>
              </a:rPr>
              <a:t>ITA PRODCAT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8" name="Рисунок 17" descr="0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7" y="878764"/>
            <a:ext cx="9089462" cy="858669"/>
          </a:xfrm>
          <a:prstGeom prst="rect">
            <a:avLst/>
          </a:prstGeom>
        </p:spPr>
      </p:pic>
      <p:pic>
        <p:nvPicPr>
          <p:cNvPr id="13" name="Рисунок 12" descr="Rectangle 328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" y="920882"/>
            <a:ext cx="8883650" cy="75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64423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ос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CBB91D1-0C18-4160-8419-BDF4E9CA6BED}"/>
              </a:ext>
            </a:extLst>
          </p:cNvPr>
          <p:cNvSpPr txBox="1"/>
          <p:nvPr/>
        </p:nvSpPr>
        <p:spPr>
          <a:xfrm>
            <a:off x="-314478" y="1877947"/>
            <a:ext cx="9772952" cy="840208"/>
          </a:xfrm>
          <a:prstGeom prst="rect">
            <a:avLst/>
          </a:prstGeom>
          <a:noFill/>
        </p:spPr>
        <p:txBody>
          <a:bodyPr wrap="square" lIns="95484" tIns="47741" rIns="95484" bIns="47741" rtlCol="0">
            <a:spAutoFit/>
          </a:bodyPr>
          <a:lstStyle/>
          <a:p>
            <a:pPr algn="ctr">
              <a:lnSpc>
                <a:spcPts val="2924"/>
              </a:lnSpc>
            </a:pPr>
            <a:r>
              <a:rPr lang="ru-RU" dirty="0" smtClean="0">
                <a:solidFill>
                  <a:schemeClr val="bg1"/>
                </a:solidFill>
                <a:latin typeface="Ubuntu"/>
              </a:rPr>
              <a:t>РЕШЕНИЯ И СЕРВИСЫ ДЛЯ ЦИФРОВИЗАЦИИ БИЗНЕС-ИДЕЙ</a:t>
            </a:r>
            <a:endParaRPr lang="ru-RU" dirty="0">
              <a:solidFill>
                <a:schemeClr val="bg1"/>
              </a:solidFill>
              <a:latin typeface="Ubuntu"/>
            </a:endParaRPr>
          </a:p>
          <a:p>
            <a:pPr algn="ctr">
              <a:lnSpc>
                <a:spcPts val="2924"/>
              </a:lnSpc>
            </a:pPr>
            <a:r>
              <a:rPr lang="ru-RU" dirty="0">
                <a:solidFill>
                  <a:schemeClr val="bg1"/>
                </a:solidFill>
                <a:latin typeface="Ubuntu"/>
              </a:rPr>
              <a:t>ЛЮБОЙ СЛОЖНОСТИ НА БАЗЕ BPM и CRM СИСТЕМ</a:t>
            </a:r>
            <a:endParaRPr lang="en-US" dirty="0">
              <a:solidFill>
                <a:schemeClr val="bg1"/>
              </a:solidFill>
              <a:latin typeface="Wingdings" pitchFamily="2" charset="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4AA75A7-E0B2-4A78-8EFC-618E98D7DB61}"/>
              </a:ext>
            </a:extLst>
          </p:cNvPr>
          <p:cNvSpPr txBox="1"/>
          <p:nvPr/>
        </p:nvSpPr>
        <p:spPr>
          <a:xfrm>
            <a:off x="1533411" y="2651720"/>
            <a:ext cx="6077183" cy="558079"/>
          </a:xfrm>
          <a:prstGeom prst="rect">
            <a:avLst/>
          </a:prstGeom>
          <a:noFill/>
        </p:spPr>
        <p:txBody>
          <a:bodyPr wrap="square" lIns="95484" tIns="47741" rIns="95484" bIns="47741" rtlCol="0">
            <a:spAutoFit/>
          </a:bodyPr>
          <a:lstStyle/>
          <a:p>
            <a:pPr algn="ctr">
              <a:lnSpc>
                <a:spcPts val="1796"/>
              </a:lnSpc>
            </a:pPr>
            <a:r>
              <a:rPr lang="ru-RU" sz="1300" dirty="0">
                <a:solidFill>
                  <a:schemeClr val="bg1">
                    <a:lumMod val="85000"/>
                  </a:schemeClr>
                </a:solidFill>
              </a:rPr>
              <a:t>Мы создаем уникальные решения, на основе собственных программных продуктов и продуктов ведущих мировых вендоров</a:t>
            </a:r>
            <a:endParaRPr lang="en-US" sz="13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0002" y="1093959"/>
            <a:ext cx="3314369" cy="582441"/>
          </a:xfrm>
          <a:prstGeom prst="rect">
            <a:avLst/>
          </a:prstGeom>
        </p:spPr>
      </p:pic>
      <p:pic>
        <p:nvPicPr>
          <p:cNvPr id="10" name="Рисунок 9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90624" y="3409951"/>
            <a:ext cx="6880551" cy="83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6562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03C5C21-D7BD-4F1F-ADCB-32934A628FAD}"/>
              </a:ext>
            </a:extLst>
          </p:cNvPr>
          <p:cNvSpPr txBox="1"/>
          <p:nvPr/>
        </p:nvSpPr>
        <p:spPr>
          <a:xfrm>
            <a:off x="388364" y="597328"/>
            <a:ext cx="6534559" cy="311858"/>
          </a:xfrm>
          <a:prstGeom prst="rect">
            <a:avLst/>
          </a:prstGeom>
          <a:noFill/>
        </p:spPr>
        <p:txBody>
          <a:bodyPr wrap="square" lIns="95484" tIns="47741" rIns="95484" bIns="47741" rtlCol="0">
            <a:spAutoFit/>
          </a:bodyPr>
          <a:lstStyle/>
          <a:p>
            <a:r>
              <a:rPr lang="ru-RU" sz="1100" b="1" dirty="0"/>
              <a:t> </a:t>
            </a:r>
            <a:r>
              <a:rPr kumimoji="1" lang="ru-RU" sz="1400" dirty="0" smtClean="0">
                <a:cs typeface="Helvetica" panose="020B0604020202020204" pitchFamily="34" charset="0"/>
              </a:rPr>
              <a:t>Варианты использования и что получит клиент</a:t>
            </a:r>
            <a:endParaRPr lang="ru-RU" sz="1400" dirty="0"/>
          </a:p>
        </p:txBody>
      </p:sp>
      <p:grpSp>
        <p:nvGrpSpPr>
          <p:cNvPr id="2" name="Группа 23"/>
          <p:cNvGrpSpPr/>
          <p:nvPr/>
        </p:nvGrpSpPr>
        <p:grpSpPr>
          <a:xfrm>
            <a:off x="0" y="0"/>
            <a:ext cx="9144000" cy="553357"/>
            <a:chOff x="0" y="200307"/>
            <a:chExt cx="7200900" cy="581400"/>
          </a:xfrm>
        </p:grpSpPr>
        <p:grpSp>
          <p:nvGrpSpPr>
            <p:cNvPr id="3" name="Group 10">
              <a:extLst>
                <a:ext uri="{FF2B5EF4-FFF2-40B4-BE49-F238E27FC236}">
                  <a16:creationId xmlns:a16="http://schemas.microsoft.com/office/drawing/2014/main" xmlns="" id="{CEEAEBEC-DA95-47BB-B2FD-DFD92B2533E9}"/>
                </a:ext>
              </a:extLst>
            </p:cNvPr>
            <p:cNvGrpSpPr/>
            <p:nvPr/>
          </p:nvGrpSpPr>
          <p:grpSpPr>
            <a:xfrm rot="5400000">
              <a:off x="3309750" y="-3109443"/>
              <a:ext cx="581400" cy="7200900"/>
              <a:chOff x="0" y="0"/>
              <a:chExt cx="2830960" cy="13716000"/>
            </a:xfrm>
          </p:grpSpPr>
          <p:sp>
            <p:nvSpPr>
              <p:cNvPr id="28" name="Rectangle 16">
                <a:extLst>
                  <a:ext uri="{FF2B5EF4-FFF2-40B4-BE49-F238E27FC236}">
                    <a16:creationId xmlns:a16="http://schemas.microsoft.com/office/drawing/2014/main" xmlns="" id="{FEBCF21D-A890-4413-861A-90EA5B4739A1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2830960" cy="137160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sz="1100" dirty="0">
                  <a:latin typeface="+mj-lt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A90A0C75-8FBE-40E2-9670-616D0F07E7DB}"/>
                  </a:ext>
                </a:extLst>
              </p:cNvPr>
              <p:cNvSpPr txBox="1"/>
              <p:nvPr/>
            </p:nvSpPr>
            <p:spPr>
              <a:xfrm>
                <a:off x="238677" y="1196017"/>
                <a:ext cx="2015723" cy="527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id-ID" sz="1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8AFC7405-2B32-4234-B1D0-06B1BBF19003}"/>
                </a:ext>
              </a:extLst>
            </p:cNvPr>
            <p:cNvSpPr/>
            <p:nvPr/>
          </p:nvSpPr>
          <p:spPr>
            <a:xfrm>
              <a:off x="961881" y="216612"/>
              <a:ext cx="5233012" cy="426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endParaRPr lang="ru-RU" sz="1700" b="1" dirty="0">
                <a:solidFill>
                  <a:schemeClr val="bg1"/>
                </a:solidFill>
                <a:latin typeface="Helvetica" pitchFamily="50" charset="0"/>
                <a:ea typeface="Helvetica" pitchFamily="50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30" name="Picture 2" descr="C:\Users\gusal\Downloads\Group 3285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5194" y="66045"/>
            <a:ext cx="393409" cy="408053"/>
          </a:xfrm>
          <a:prstGeom prst="rect">
            <a:avLst/>
          </a:prstGeom>
          <a:noFill/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8AFC7405-2B32-4234-B1D0-06B1BBF19003}"/>
              </a:ext>
            </a:extLst>
          </p:cNvPr>
          <p:cNvSpPr/>
          <p:nvPr/>
        </p:nvSpPr>
        <p:spPr>
          <a:xfrm>
            <a:off x="824811" y="262337"/>
            <a:ext cx="6645095" cy="250303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TornadoC" pitchFamily="50" charset="0"/>
              </a:rPr>
              <a:t>ПРОДУКТОВЫЙ КАТАЛОГ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8AFC7405-2B32-4234-B1D0-06B1BBF19003}"/>
              </a:ext>
            </a:extLst>
          </p:cNvPr>
          <p:cNvSpPr/>
          <p:nvPr/>
        </p:nvSpPr>
        <p:spPr>
          <a:xfrm>
            <a:off x="824811" y="44623"/>
            <a:ext cx="6645095" cy="342636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TornadoC" pitchFamily="50" charset="0"/>
              </a:rPr>
              <a:t>ITA PRODCAT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8" name="Рисунок 17" descr="0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" y="878764"/>
            <a:ext cx="9143973" cy="858669"/>
          </a:xfrm>
          <a:prstGeom prst="rect">
            <a:avLst/>
          </a:prstGeom>
        </p:spPr>
      </p:pic>
      <p:pic>
        <p:nvPicPr>
          <p:cNvPr id="13" name="Рисунок 12" descr="Rectangle 328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" y="920882"/>
            <a:ext cx="8883650" cy="75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64423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962" y="583111"/>
            <a:ext cx="5884113" cy="4183515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03C5C21-D7BD-4F1F-ADCB-32934A628FAD}"/>
              </a:ext>
            </a:extLst>
          </p:cNvPr>
          <p:cNvSpPr txBox="1"/>
          <p:nvPr/>
        </p:nvSpPr>
        <p:spPr>
          <a:xfrm>
            <a:off x="156900" y="924469"/>
            <a:ext cx="2843476" cy="604246"/>
          </a:xfrm>
          <a:prstGeom prst="rect">
            <a:avLst/>
          </a:prstGeom>
          <a:noFill/>
        </p:spPr>
        <p:txBody>
          <a:bodyPr wrap="square" lIns="95484" tIns="47741" rIns="95484" bIns="47741" rtlCol="0">
            <a:spAutoFit/>
          </a:bodyPr>
          <a:lstStyle/>
          <a:p>
            <a:r>
              <a:rPr lang="ru-RU" sz="1100" b="1" dirty="0"/>
              <a:t> </a:t>
            </a:r>
            <a:r>
              <a:rPr kumimoji="1" lang="ru-RU" sz="1100" dirty="0">
                <a:cs typeface="Helvetica" panose="020B0604020202020204" pitchFamily="34" charset="0"/>
              </a:rPr>
              <a:t>Универсальный продукт для организации «</a:t>
            </a:r>
            <a:r>
              <a:rPr lang="ru-RU" sz="1100" dirty="0"/>
              <a:t>единого окна» по управлению тарифами для Банков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9144000" cy="553357"/>
            <a:chOff x="0" y="200307"/>
            <a:chExt cx="7200900" cy="581400"/>
          </a:xfrm>
        </p:grpSpPr>
        <p:grpSp>
          <p:nvGrpSpPr>
            <p:cNvPr id="7" name="Group 10">
              <a:extLst>
                <a:ext uri="{FF2B5EF4-FFF2-40B4-BE49-F238E27FC236}">
                  <a16:creationId xmlns:a16="http://schemas.microsoft.com/office/drawing/2014/main" xmlns="" id="{CEEAEBEC-DA95-47BB-B2FD-DFD92B2533E9}"/>
                </a:ext>
              </a:extLst>
            </p:cNvPr>
            <p:cNvGrpSpPr/>
            <p:nvPr/>
          </p:nvGrpSpPr>
          <p:grpSpPr>
            <a:xfrm rot="5400000">
              <a:off x="3309750" y="-3109443"/>
              <a:ext cx="581400" cy="7200900"/>
              <a:chOff x="0" y="0"/>
              <a:chExt cx="2830960" cy="13716000"/>
            </a:xfrm>
          </p:grpSpPr>
          <p:sp>
            <p:nvSpPr>
              <p:cNvPr id="9" name="Rectangle 16">
                <a:extLst>
                  <a:ext uri="{FF2B5EF4-FFF2-40B4-BE49-F238E27FC236}">
                    <a16:creationId xmlns:a16="http://schemas.microsoft.com/office/drawing/2014/main" xmlns="" id="{FEBCF21D-A890-4413-861A-90EA5B4739A1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2830960" cy="137160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sz="1100" dirty="0">
                  <a:latin typeface="+mj-lt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A90A0C75-8FBE-40E2-9670-616D0F07E7DB}"/>
                  </a:ext>
                </a:extLst>
              </p:cNvPr>
              <p:cNvSpPr txBox="1"/>
              <p:nvPr/>
            </p:nvSpPr>
            <p:spPr>
              <a:xfrm>
                <a:off x="238677" y="1196017"/>
                <a:ext cx="2015723" cy="527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id-ID" sz="1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8AFC7405-2B32-4234-B1D0-06B1BBF19003}"/>
                </a:ext>
              </a:extLst>
            </p:cNvPr>
            <p:cNvSpPr/>
            <p:nvPr/>
          </p:nvSpPr>
          <p:spPr>
            <a:xfrm>
              <a:off x="961881" y="216612"/>
              <a:ext cx="5233012" cy="426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endParaRPr lang="ru-RU" sz="1700" b="1" dirty="0">
                <a:solidFill>
                  <a:schemeClr val="bg1"/>
                </a:solidFill>
                <a:latin typeface="Helvetica" pitchFamily="50" charset="0"/>
                <a:ea typeface="Helvetica" pitchFamily="50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12" name="Picture 2" descr="C:\Users\gusal\Downloads\Group 3285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5194" y="66045"/>
            <a:ext cx="393409" cy="408053"/>
          </a:xfrm>
          <a:prstGeom prst="rect">
            <a:avLst/>
          </a:prstGeom>
          <a:noFill/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AFC7405-2B32-4234-B1D0-06B1BBF19003}"/>
              </a:ext>
            </a:extLst>
          </p:cNvPr>
          <p:cNvSpPr/>
          <p:nvPr/>
        </p:nvSpPr>
        <p:spPr>
          <a:xfrm>
            <a:off x="824811" y="262337"/>
            <a:ext cx="6645095" cy="250303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TornadoC" pitchFamily="50" charset="0"/>
              </a:rPr>
              <a:t>ПРОДУКТОВЫЙ КАТАЛОГ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8AFC7405-2B32-4234-B1D0-06B1BBF19003}"/>
              </a:ext>
            </a:extLst>
          </p:cNvPr>
          <p:cNvSpPr/>
          <p:nvPr/>
        </p:nvSpPr>
        <p:spPr>
          <a:xfrm>
            <a:off x="824811" y="44623"/>
            <a:ext cx="6645095" cy="342636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TornadoC" pitchFamily="50" charset="0"/>
              </a:rPr>
              <a:t>ITA PRODCAT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76" y="1644162"/>
            <a:ext cx="2952750" cy="2464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ts val="1040"/>
              </a:lnSpc>
              <a:spcBef>
                <a:spcPts val="886"/>
              </a:spcBef>
              <a:buClr>
                <a:srgbClr val="E68F4C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ru-RU" sz="1200" dirty="0" smtClean="0">
                <a:cs typeface="Helvetica" panose="020B0604020202020204" pitchFamily="34" charset="0"/>
              </a:rPr>
              <a:t>Избавит от дублирования прайс-листов в разных источниках</a:t>
            </a:r>
            <a:endParaRPr kumimoji="1" lang="ru-RU" altLang="ru-RU" sz="1200" dirty="0" smtClean="0">
              <a:cs typeface="Helvetica" panose="020B0604020202020204" pitchFamily="34" charset="0"/>
            </a:endParaRPr>
          </a:p>
          <a:p>
            <a:pPr marL="171450" indent="-171450" algn="just">
              <a:lnSpc>
                <a:spcPts val="1040"/>
              </a:lnSpc>
              <a:spcBef>
                <a:spcPts val="886"/>
              </a:spcBef>
              <a:buClr>
                <a:srgbClr val="E68F4C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ru-RU" altLang="ru-RU" sz="1200" dirty="0" smtClean="0">
                <a:cs typeface="Helvetica" panose="020B0604020202020204" pitchFamily="34" charset="0"/>
              </a:rPr>
              <a:t>Обеспечит гибкую настройку продуктов и  тарифов</a:t>
            </a:r>
          </a:p>
          <a:p>
            <a:pPr marL="171450" indent="-171450" algn="just">
              <a:lnSpc>
                <a:spcPts val="1040"/>
              </a:lnSpc>
              <a:spcBef>
                <a:spcPts val="886"/>
              </a:spcBef>
              <a:buClr>
                <a:srgbClr val="E68F4C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ru-RU" altLang="ru-RU" sz="1200" dirty="0" smtClean="0">
                <a:cs typeface="Helvetica" panose="020B0604020202020204" pitchFamily="34" charset="0"/>
              </a:rPr>
              <a:t>Сократит время выполнения настроек тарифов и сложных продуктов. </a:t>
            </a:r>
          </a:p>
          <a:p>
            <a:pPr marL="171450" indent="-171450" algn="just">
              <a:lnSpc>
                <a:spcPts val="1040"/>
              </a:lnSpc>
              <a:spcBef>
                <a:spcPts val="886"/>
              </a:spcBef>
              <a:buClr>
                <a:srgbClr val="E68F4C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ru-RU" altLang="ru-RU" sz="1200" dirty="0" smtClean="0">
                <a:cs typeface="Helvetica" panose="020B0604020202020204" pitchFamily="34" charset="0"/>
              </a:rPr>
              <a:t>Обеспечит </a:t>
            </a:r>
            <a:r>
              <a:rPr kumimoji="1" lang="ru-RU" altLang="ru-RU" sz="1200" dirty="0" err="1" smtClean="0">
                <a:cs typeface="Helvetica" panose="020B0604020202020204" pitchFamily="34" charset="0"/>
              </a:rPr>
              <a:t>омниканальную</a:t>
            </a:r>
            <a:r>
              <a:rPr kumimoji="1" lang="ru-RU" altLang="ru-RU" sz="1200" dirty="0" smtClean="0">
                <a:cs typeface="Helvetica" panose="020B0604020202020204" pitchFamily="34" charset="0"/>
              </a:rPr>
              <a:t> доставку персонализированных предложений </a:t>
            </a:r>
          </a:p>
          <a:p>
            <a:pPr marL="171450" indent="-171450" algn="just">
              <a:lnSpc>
                <a:spcPts val="1040"/>
              </a:lnSpc>
              <a:spcBef>
                <a:spcPts val="886"/>
              </a:spcBef>
              <a:buClr>
                <a:srgbClr val="E68F4C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ru-RU" altLang="ru-RU" sz="1200" dirty="0" smtClean="0">
                <a:cs typeface="Helvetica" panose="020B0604020202020204" pitchFamily="34" charset="0"/>
              </a:rPr>
              <a:t>Позволит  клиентам перед совершением операций ознакомиться со взимаемой комиссией получив </a:t>
            </a:r>
            <a:r>
              <a:rPr kumimoji="1" lang="ru-RU" altLang="ru-RU" sz="1200" dirty="0" err="1" smtClean="0">
                <a:cs typeface="Helvetica" panose="020B0604020202020204" pitchFamily="34" charset="0"/>
              </a:rPr>
              <a:t>онлайн</a:t>
            </a:r>
            <a:r>
              <a:rPr kumimoji="1" lang="ru-RU" altLang="ru-RU" sz="1200" dirty="0" smtClean="0">
                <a:cs typeface="Helvetica" panose="020B0604020202020204" pitchFamily="34" charset="0"/>
              </a:rPr>
              <a:t> </a:t>
            </a:r>
            <a:r>
              <a:rPr kumimoji="1" lang="ru-RU" altLang="ru-RU" sz="1200" dirty="0" err="1" smtClean="0">
                <a:cs typeface="Helvetica" panose="020B0604020202020204" pitchFamily="34" charset="0"/>
              </a:rPr>
              <a:t>предрасчет</a:t>
            </a:r>
            <a:r>
              <a:rPr kumimoji="1" lang="ru-RU" altLang="ru-RU" sz="1200" dirty="0" smtClean="0">
                <a:cs typeface="Helvetica" panose="020B0604020202020204" pitchFamily="34" charset="0"/>
              </a:rPr>
              <a:t>.</a:t>
            </a:r>
          </a:p>
          <a:p>
            <a:pPr marL="171450" indent="-171450" algn="just">
              <a:lnSpc>
                <a:spcPts val="1040"/>
              </a:lnSpc>
              <a:spcBef>
                <a:spcPts val="886"/>
              </a:spcBef>
              <a:buClr>
                <a:srgbClr val="E68F4C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ru-RU" altLang="ru-RU" sz="1200" dirty="0" smtClean="0">
                <a:cs typeface="Helvetica" panose="020B0604020202020204" pitchFamily="34" charset="0"/>
              </a:rPr>
              <a:t>Обеспечит </a:t>
            </a:r>
            <a:r>
              <a:rPr kumimoji="1" lang="ru-RU" altLang="ru-RU" sz="1200" dirty="0" err="1" smtClean="0">
                <a:cs typeface="Helvetica" panose="020B0604020202020204" pitchFamily="34" charset="0"/>
              </a:rPr>
              <a:t>масштабируемость</a:t>
            </a:r>
            <a:r>
              <a:rPr kumimoji="1" lang="ru-RU" altLang="ru-RU" sz="1200" dirty="0" smtClean="0">
                <a:cs typeface="Helvetica" panose="020B0604020202020204" pitchFamily="34" charset="0"/>
              </a:rPr>
              <a:t> при росте количества клиентской базы.  </a:t>
            </a:r>
            <a:endParaRPr kumimoji="1" lang="ru-RU" altLang="ru-RU" sz="1200" dirty="0"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547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0" y="0"/>
            <a:ext cx="9144000" cy="553357"/>
            <a:chOff x="0" y="200307"/>
            <a:chExt cx="7200900" cy="581400"/>
          </a:xfrm>
        </p:grpSpPr>
        <p:grpSp>
          <p:nvGrpSpPr>
            <p:cNvPr id="3" name="Group 10">
              <a:extLst>
                <a:ext uri="{FF2B5EF4-FFF2-40B4-BE49-F238E27FC236}">
                  <a16:creationId xmlns:a16="http://schemas.microsoft.com/office/drawing/2014/main" xmlns="" id="{CEEAEBEC-DA95-47BB-B2FD-DFD92B2533E9}"/>
                </a:ext>
              </a:extLst>
            </p:cNvPr>
            <p:cNvGrpSpPr/>
            <p:nvPr/>
          </p:nvGrpSpPr>
          <p:grpSpPr>
            <a:xfrm rot="5400000">
              <a:off x="3309750" y="-3109443"/>
              <a:ext cx="581400" cy="7200900"/>
              <a:chOff x="0" y="0"/>
              <a:chExt cx="2830960" cy="13716000"/>
            </a:xfrm>
          </p:grpSpPr>
          <p:sp>
            <p:nvSpPr>
              <p:cNvPr id="9" name="Rectangle 16">
                <a:extLst>
                  <a:ext uri="{FF2B5EF4-FFF2-40B4-BE49-F238E27FC236}">
                    <a16:creationId xmlns:a16="http://schemas.microsoft.com/office/drawing/2014/main" xmlns="" id="{FEBCF21D-A890-4413-861A-90EA5B4739A1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2830960" cy="137160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sz="1100" dirty="0">
                  <a:latin typeface="+mj-lt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A90A0C75-8FBE-40E2-9670-616D0F07E7DB}"/>
                  </a:ext>
                </a:extLst>
              </p:cNvPr>
              <p:cNvSpPr txBox="1"/>
              <p:nvPr/>
            </p:nvSpPr>
            <p:spPr>
              <a:xfrm>
                <a:off x="238677" y="1196017"/>
                <a:ext cx="2015723" cy="527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id-ID" sz="1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8AFC7405-2B32-4234-B1D0-06B1BBF19003}"/>
                </a:ext>
              </a:extLst>
            </p:cNvPr>
            <p:cNvSpPr/>
            <p:nvPr/>
          </p:nvSpPr>
          <p:spPr>
            <a:xfrm>
              <a:off x="961881" y="216612"/>
              <a:ext cx="5233012" cy="426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endParaRPr lang="ru-RU" sz="1700" b="1" dirty="0">
                <a:solidFill>
                  <a:schemeClr val="bg1"/>
                </a:solidFill>
                <a:latin typeface="Helvetica" pitchFamily="50" charset="0"/>
                <a:ea typeface="Helvetica" pitchFamily="50" charset="0"/>
                <a:cs typeface="Helvetica" panose="020B0604020202020204" pitchFamily="34" charset="0"/>
              </a:endParaRPr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8AFC7405-2B32-4234-B1D0-06B1BBF19003}"/>
              </a:ext>
            </a:extLst>
          </p:cNvPr>
          <p:cNvSpPr/>
          <p:nvPr/>
        </p:nvSpPr>
        <p:spPr>
          <a:xfrm>
            <a:off x="405711" y="0"/>
            <a:ext cx="6645095" cy="588857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ornadoC" pitchFamily="50" charset="0"/>
              </a:rPr>
              <a:t>ГОТОВЫЕ СЕРВИСЫ ДЛЯ ОРГАНИЗАЦИИ 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ornadoC" pitchFamily="50" charset="0"/>
              </a:rPr>
              <a:t>КРЕДИТНЫХ КОНВЕЙЕРОВ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 descr="Group 339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1900" y="1018079"/>
            <a:ext cx="4032249" cy="364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6547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03C5C21-D7BD-4F1F-ADCB-32934A628FAD}"/>
              </a:ext>
            </a:extLst>
          </p:cNvPr>
          <p:cNvSpPr txBox="1"/>
          <p:nvPr/>
        </p:nvSpPr>
        <p:spPr>
          <a:xfrm>
            <a:off x="348346" y="635004"/>
            <a:ext cx="3676380" cy="1241343"/>
          </a:xfrm>
          <a:prstGeom prst="rect">
            <a:avLst/>
          </a:prstGeom>
          <a:noFill/>
        </p:spPr>
        <p:txBody>
          <a:bodyPr wrap="square" lIns="95484" tIns="47741" rIns="95484" bIns="4774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ea typeface="TornadoC" charset="0"/>
                <a:cs typeface="TornadoC" charset="0"/>
              </a:rPr>
              <a:t>Готовый продукт, 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</a:rPr>
              <a:t>который легко встраивается в любой кредитный конвейер организации</a:t>
            </a:r>
          </a:p>
          <a:p>
            <a:pPr lvl="0" algn="just">
              <a:lnSpc>
                <a:spcPct val="120000"/>
              </a:lnSpc>
              <a:buClr>
                <a:srgbClr val="FFC000"/>
              </a:buClr>
            </a:pP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Open source 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</a:rPr>
              <a:t>допускает адаптацию с использованием 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low-code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</a:rPr>
              <a:t>. Содержит </a:t>
            </a:r>
            <a:r>
              <a:rPr lang="en-US" sz="1000" dirty="0" err="1" smtClean="0">
                <a:solidFill>
                  <a:schemeClr val="tx2">
                    <a:lumMod val="50000"/>
                  </a:schemeClr>
                </a:solidFill>
              </a:rPr>
              <a:t>api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</a:rPr>
              <a:t> для старта процесса кредитного комитета из внешней системы и получения результатов рассмотрения по заявкам клиентов</a:t>
            </a:r>
            <a:endParaRPr lang="ru-RU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85211CC-BF1E-450E-9E7A-F92CF7EFEBA4}"/>
              </a:ext>
            </a:extLst>
          </p:cNvPr>
          <p:cNvSpPr txBox="1"/>
          <p:nvPr/>
        </p:nvSpPr>
        <p:spPr>
          <a:xfrm rot="16200000">
            <a:off x="6456153" y="2301786"/>
            <a:ext cx="4636974" cy="527302"/>
          </a:xfrm>
          <a:prstGeom prst="rect">
            <a:avLst/>
          </a:prstGeom>
          <a:noFill/>
        </p:spPr>
        <p:txBody>
          <a:bodyPr wrap="square" lIns="95484" tIns="47741" rIns="95484" bIns="47741" rtlCol="0">
            <a:spAutoFit/>
          </a:bodyPr>
          <a:lstStyle/>
          <a:p>
            <a:pPr marL="285117" indent="-285117" algn="ctr">
              <a:tabLst>
                <a:tab pos="0" algn="l"/>
                <a:tab pos="4213761" algn="l"/>
              </a:tabLst>
            </a:pPr>
            <a:r>
              <a:rPr lang="ru-RU" sz="1400" b="1" dirty="0">
                <a:solidFill>
                  <a:schemeClr val="bg1"/>
                </a:solidFill>
              </a:rPr>
              <a:t>СОВРЕМЕННЫЕ СЕРВИСЫ ДЛЯ ПРОДАЖИ</a:t>
            </a:r>
          </a:p>
          <a:p>
            <a:pPr marL="285117" indent="-285117" algn="ctr">
              <a:tabLst>
                <a:tab pos="0" algn="l"/>
                <a:tab pos="4213761" algn="l"/>
              </a:tabLst>
            </a:pPr>
            <a:r>
              <a:rPr lang="ru-RU" sz="1400" b="1" dirty="0">
                <a:solidFill>
                  <a:schemeClr val="bg1"/>
                </a:solidFill>
              </a:rPr>
              <a:t>И ОБСЛУЖИВАНИЯ БАНКОВСКИХ ПРОДУКТОВ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0527DC7-48CC-4ADF-9079-AEB191F4AC7C}"/>
              </a:ext>
            </a:extLst>
          </p:cNvPr>
          <p:cNvSpPr/>
          <p:nvPr/>
        </p:nvSpPr>
        <p:spPr>
          <a:xfrm>
            <a:off x="362806" y="4452914"/>
            <a:ext cx="5338803" cy="496524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pPr>
              <a:lnSpc>
                <a:spcPct val="130000"/>
              </a:lnSpc>
              <a:buClr>
                <a:srgbClr val="FFA900"/>
              </a:buClr>
              <a:buFont typeface="Arial" pitchFamily="34" charset="0"/>
              <a:buChar char="•"/>
            </a:pPr>
            <a:r>
              <a:rPr kumimoji="1" lang="ru-RU" sz="1000" dirty="0">
                <a:cs typeface="Helvetica" panose="020B0604020202020204" pitchFamily="34" charset="0"/>
              </a:rPr>
              <a:t>  Сократить срок </a:t>
            </a:r>
            <a:r>
              <a:rPr kumimoji="1" lang="en-US" sz="1000" dirty="0">
                <a:cs typeface="Helvetica" panose="020B0604020202020204" pitchFamily="34" charset="0"/>
              </a:rPr>
              <a:t>Time to market</a:t>
            </a:r>
            <a:endParaRPr kumimoji="1" lang="ru-RU" sz="1000" dirty="0">
              <a:cs typeface="Helvetica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FFA900"/>
              </a:buClr>
              <a:buFont typeface="Arial" pitchFamily="34" charset="0"/>
              <a:buChar char="•"/>
            </a:pPr>
            <a:r>
              <a:rPr kumimoji="1" lang="ru-RU" sz="1000" dirty="0">
                <a:cs typeface="Helvetica" panose="020B0604020202020204" pitchFamily="34" charset="0"/>
              </a:rPr>
              <a:t>  Быстро подключить к процессу точки продаж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3756" y="4129744"/>
            <a:ext cx="3927984" cy="311858"/>
          </a:xfrm>
          <a:prstGeom prst="rect">
            <a:avLst/>
          </a:prstGeom>
          <a:noFill/>
        </p:spPr>
        <p:txBody>
          <a:bodyPr wrap="square" lIns="95484" tIns="47741" rIns="95484" bIns="47741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Использование решений позволят: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868039" y="4452914"/>
            <a:ext cx="4806648" cy="496524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pPr>
              <a:lnSpc>
                <a:spcPct val="130000"/>
              </a:lnSpc>
              <a:buClr>
                <a:srgbClr val="FFA900"/>
              </a:buClr>
              <a:buFont typeface="Arial" pitchFamily="34" charset="0"/>
              <a:buChar char="•"/>
            </a:pPr>
            <a:r>
              <a:rPr kumimoji="1" lang="ru-RU" sz="1000" dirty="0">
                <a:cs typeface="Helvetica" panose="020B0604020202020204" pitchFamily="34" charset="0"/>
              </a:rPr>
              <a:t> Самостоятельно адаптировать процессы под потребности бизнеса</a:t>
            </a:r>
            <a:r>
              <a:rPr kumimoji="1" lang="en-US" sz="1000" dirty="0">
                <a:cs typeface="Helvetica" panose="020B0604020202020204" pitchFamily="34" charset="0"/>
              </a:rPr>
              <a:t> </a:t>
            </a:r>
            <a:endParaRPr kumimoji="1" lang="ru-RU" sz="1000" dirty="0">
              <a:cs typeface="Helvetica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FFA900"/>
              </a:buClr>
              <a:buFont typeface="Arial" pitchFamily="34" charset="0"/>
              <a:buChar char="•"/>
            </a:pPr>
            <a:r>
              <a:rPr kumimoji="1" lang="ru-RU" sz="1000" dirty="0">
                <a:cs typeface="Helvetica" panose="020B0604020202020204" pitchFamily="34" charset="0"/>
              </a:rPr>
              <a:t>  Сократить издержки на </a:t>
            </a:r>
            <a:r>
              <a:rPr kumimoji="1" lang="ru-RU" sz="1000" dirty="0" err="1">
                <a:cs typeface="Helvetica" panose="020B0604020202020204" pitchFamily="34" charset="0"/>
              </a:rPr>
              <a:t>цифровизацию</a:t>
            </a:r>
            <a:r>
              <a:rPr kumimoji="1" lang="ru-RU" sz="1000" dirty="0">
                <a:cs typeface="Helvetica" panose="020B0604020202020204" pitchFamily="34" charset="0"/>
              </a:rPr>
              <a:t> бизнеса</a:t>
            </a:r>
            <a:endParaRPr lang="ru-RU" sz="1000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1724" y="4097385"/>
            <a:ext cx="8447314" cy="126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46" y="1859701"/>
            <a:ext cx="3194101" cy="1721699"/>
          </a:xfrm>
          <a:prstGeom prst="rect">
            <a:avLst/>
          </a:prstGeom>
        </p:spPr>
      </p:pic>
      <p:pic>
        <p:nvPicPr>
          <p:cNvPr id="1026" name="Picture 2" descr="D:\фильм свадьба\credit_committ_votingVR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3385" y="1811601"/>
            <a:ext cx="3577689" cy="1750750"/>
          </a:xfrm>
          <a:prstGeom prst="rect">
            <a:avLst/>
          </a:prstGeom>
          <a:noFill/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03C5C21-D7BD-4F1F-ADCB-32934A628FAD}"/>
              </a:ext>
            </a:extLst>
          </p:cNvPr>
          <p:cNvSpPr txBox="1"/>
          <p:nvPr/>
        </p:nvSpPr>
        <p:spPr>
          <a:xfrm>
            <a:off x="4971930" y="635999"/>
            <a:ext cx="4342148" cy="1056677"/>
          </a:xfrm>
          <a:prstGeom prst="rect">
            <a:avLst/>
          </a:prstGeom>
          <a:noFill/>
        </p:spPr>
        <p:txBody>
          <a:bodyPr wrap="square" lIns="95484" tIns="47741" rIns="95484" bIns="47741" rtlCol="0">
            <a:spAutoFit/>
          </a:bodyPr>
          <a:lstStyle/>
          <a:p>
            <a:pPr algn="just">
              <a:lnSpc>
                <a:spcPct val="120000"/>
              </a:lnSpc>
              <a:buClr>
                <a:srgbClr val="FFA900"/>
              </a:buClr>
            </a:pP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</a:rPr>
              <a:t>Включает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</a:rPr>
              <a:t>в себя все этапы прохождения заявки:</a:t>
            </a:r>
          </a:p>
          <a:p>
            <a:pPr marL="298379" indent="-298379" algn="just">
              <a:lnSpc>
                <a:spcPct val="120000"/>
              </a:lnSpc>
              <a:buClr>
                <a:srgbClr val="FFA900"/>
              </a:buClr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</a:rPr>
              <a:t>Подготовка повестки, выбор участников комитета, задачи</a:t>
            </a:r>
          </a:p>
          <a:p>
            <a:pPr marL="298379" indent="-298379" algn="just">
              <a:lnSpc>
                <a:spcPct val="120000"/>
              </a:lnSpc>
              <a:buClr>
                <a:srgbClr val="FFA900"/>
              </a:buClr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</a:rPr>
              <a:t>на участников комитета, голосование участников</a:t>
            </a:r>
          </a:p>
          <a:p>
            <a:pPr marL="298379" indent="-298379" algn="just">
              <a:lnSpc>
                <a:spcPct val="120000"/>
              </a:lnSpc>
              <a:buClr>
                <a:srgbClr val="FFA900"/>
              </a:buClr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</a:rPr>
              <a:t>комитета, визирование итогового решения, завершение</a:t>
            </a:r>
          </a:p>
          <a:p>
            <a:pPr marL="298379" indent="-298379" algn="just">
              <a:lnSpc>
                <a:spcPct val="120000"/>
              </a:lnSpc>
              <a:buClr>
                <a:srgbClr val="FFA900"/>
              </a:buClr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</a:rPr>
              <a:t>процесса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7734" y="3741007"/>
            <a:ext cx="6946276" cy="388802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kumimoji="1" lang="ru-RU" dirty="0">
                <a:cs typeface="Helvetica" panose="020B0604020202020204" pitchFamily="34" charset="0"/>
              </a:rPr>
              <a:t>Готовая </a:t>
            </a:r>
            <a:r>
              <a:rPr kumimoji="1" lang="ru-RU" dirty="0" smtClean="0">
                <a:cs typeface="Helvetica" panose="020B0604020202020204" pitchFamily="34" charset="0"/>
              </a:rPr>
              <a:t>интеграция  с </a:t>
            </a:r>
            <a:r>
              <a:rPr kumimoji="1" lang="en-US" dirty="0" smtClean="0">
                <a:cs typeface="Helvetica" panose="020B0604020202020204" pitchFamily="34" charset="0"/>
              </a:rPr>
              <a:t>CRM </a:t>
            </a:r>
            <a:r>
              <a:rPr kumimoji="1" lang="ru-RU" dirty="0" smtClean="0">
                <a:cs typeface="Helvetica" panose="020B0604020202020204" pitchFamily="34" charset="0"/>
              </a:rPr>
              <a:t>процессов кредитования  </a:t>
            </a:r>
            <a:endParaRPr kumimoji="1" lang="ru-RU" dirty="0">
              <a:cs typeface="Helvetica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3127" y="3746135"/>
            <a:ext cx="976429" cy="692024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0" y="0"/>
            <a:ext cx="9144000" cy="553357"/>
            <a:chOff x="0" y="200307"/>
            <a:chExt cx="7200900" cy="581400"/>
          </a:xfrm>
        </p:grpSpPr>
        <p:grpSp>
          <p:nvGrpSpPr>
            <p:cNvPr id="16" name="Group 10">
              <a:extLst>
                <a:ext uri="{FF2B5EF4-FFF2-40B4-BE49-F238E27FC236}">
                  <a16:creationId xmlns:a16="http://schemas.microsoft.com/office/drawing/2014/main" xmlns="" id="{CEEAEBEC-DA95-47BB-B2FD-DFD92B2533E9}"/>
                </a:ext>
              </a:extLst>
            </p:cNvPr>
            <p:cNvGrpSpPr/>
            <p:nvPr/>
          </p:nvGrpSpPr>
          <p:grpSpPr>
            <a:xfrm rot="5400000">
              <a:off x="3309750" y="-3109443"/>
              <a:ext cx="581400" cy="7200900"/>
              <a:chOff x="0" y="0"/>
              <a:chExt cx="2830960" cy="13716000"/>
            </a:xfrm>
          </p:grpSpPr>
          <p:sp>
            <p:nvSpPr>
              <p:cNvPr id="25" name="Rectangle 16">
                <a:extLst>
                  <a:ext uri="{FF2B5EF4-FFF2-40B4-BE49-F238E27FC236}">
                    <a16:creationId xmlns:a16="http://schemas.microsoft.com/office/drawing/2014/main" xmlns="" id="{FEBCF21D-A890-4413-861A-90EA5B4739A1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2830960" cy="137160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sz="1100" dirty="0">
                  <a:latin typeface="+mj-lt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A90A0C75-8FBE-40E2-9670-616D0F07E7DB}"/>
                  </a:ext>
                </a:extLst>
              </p:cNvPr>
              <p:cNvSpPr txBox="1"/>
              <p:nvPr/>
            </p:nvSpPr>
            <p:spPr>
              <a:xfrm>
                <a:off x="238677" y="1196017"/>
                <a:ext cx="2015723" cy="527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id-ID" sz="1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8AFC7405-2B32-4234-B1D0-06B1BBF19003}"/>
                </a:ext>
              </a:extLst>
            </p:cNvPr>
            <p:cNvSpPr/>
            <p:nvPr/>
          </p:nvSpPr>
          <p:spPr>
            <a:xfrm>
              <a:off x="961881" y="216612"/>
              <a:ext cx="5233012" cy="426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endParaRPr lang="ru-RU" sz="1700" b="1" dirty="0">
                <a:solidFill>
                  <a:schemeClr val="bg1"/>
                </a:solidFill>
                <a:latin typeface="Helvetica" pitchFamily="50" charset="0"/>
                <a:ea typeface="Helvetica" pitchFamily="50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27" name="Picture 2" descr="C:\Users\gusal\Downloads\Group 3285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45194" y="70274"/>
            <a:ext cx="393409" cy="399595"/>
          </a:xfrm>
          <a:prstGeom prst="rect">
            <a:avLst/>
          </a:prstGeom>
          <a:noFill/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8AFC7405-2B32-4234-B1D0-06B1BBF19003}"/>
              </a:ext>
            </a:extLst>
          </p:cNvPr>
          <p:cNvSpPr/>
          <p:nvPr/>
        </p:nvSpPr>
        <p:spPr>
          <a:xfrm>
            <a:off x="824811" y="262337"/>
            <a:ext cx="6645095" cy="250303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TornadoC" pitchFamily="50" charset="0"/>
              </a:rPr>
              <a:t>КРЕДИТНЫЙ КОМИТЕТ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8AFC7405-2B32-4234-B1D0-06B1BBF19003}"/>
              </a:ext>
            </a:extLst>
          </p:cNvPr>
          <p:cNvSpPr/>
          <p:nvPr/>
        </p:nvSpPr>
        <p:spPr>
          <a:xfrm>
            <a:off x="824811" y="44623"/>
            <a:ext cx="6645095" cy="342636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TornadoC" pitchFamily="50" charset="0"/>
              </a:rPr>
              <a:t>ITA LOCANCRED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40098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62" y="1573456"/>
            <a:ext cx="3865296" cy="197528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F50A4EF-9EB6-44A1-A417-68865696FF9E}"/>
              </a:ext>
            </a:extLst>
          </p:cNvPr>
          <p:cNvSpPr/>
          <p:nvPr/>
        </p:nvSpPr>
        <p:spPr>
          <a:xfrm>
            <a:off x="279078" y="601743"/>
            <a:ext cx="7811296" cy="835078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pPr algn="just">
              <a:lnSpc>
                <a:spcPct val="120000"/>
              </a:lnSpc>
            </a:pPr>
            <a:r>
              <a:rPr kumimoji="1" lang="ru-RU" sz="1000" dirty="0">
                <a:solidFill>
                  <a:schemeClr val="tx2">
                    <a:lumMod val="50000"/>
                  </a:schemeClr>
                </a:solidFill>
                <a:cs typeface="Helvetica" panose="020B0604020202020204" pitchFamily="34" charset="0"/>
              </a:rPr>
              <a:t>Доступный продукт закрывающий требования Центрального Банка по расчёту показателя долговой нагрузки.</a:t>
            </a:r>
          </a:p>
          <a:p>
            <a:pPr algn="just">
              <a:lnSpc>
                <a:spcPct val="120000"/>
              </a:lnSpc>
            </a:pPr>
            <a:r>
              <a:rPr kumimoji="1" lang="ru-RU" sz="1000" dirty="0">
                <a:solidFill>
                  <a:schemeClr val="tx2">
                    <a:lumMod val="50000"/>
                  </a:schemeClr>
                </a:solidFill>
                <a:cs typeface="Helvetica" panose="020B0604020202020204" pitchFamily="34" charset="0"/>
              </a:rPr>
              <a:t>Используйте как рабочий  инструмент департамента рисков для организации  расчёта ПДН в процессах принятия решения по заявкам на предоставление кредита. Доступен удобный пользовательский интерфейс с быстро настраиваемым составом элементов  для ведения и просмотра истории расчётов ПДН с детализацией данных.</a:t>
            </a:r>
            <a:endParaRPr kumimoji="1" lang="en-US" sz="1000" dirty="0">
              <a:solidFill>
                <a:schemeClr val="tx2">
                  <a:lumMod val="50000"/>
                </a:schemeClr>
              </a:solidFill>
              <a:cs typeface="Helvetica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9228" y="1781174"/>
            <a:ext cx="3419079" cy="1695411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0" y="0"/>
            <a:ext cx="9144000" cy="553357"/>
            <a:chOff x="0" y="200307"/>
            <a:chExt cx="7200900" cy="581400"/>
          </a:xfrm>
        </p:grpSpPr>
        <p:grpSp>
          <p:nvGrpSpPr>
            <p:cNvPr id="15" name="Group 10">
              <a:extLst>
                <a:ext uri="{FF2B5EF4-FFF2-40B4-BE49-F238E27FC236}">
                  <a16:creationId xmlns:a16="http://schemas.microsoft.com/office/drawing/2014/main" xmlns="" id="{CEEAEBEC-DA95-47BB-B2FD-DFD92B2533E9}"/>
                </a:ext>
              </a:extLst>
            </p:cNvPr>
            <p:cNvGrpSpPr/>
            <p:nvPr/>
          </p:nvGrpSpPr>
          <p:grpSpPr>
            <a:xfrm rot="5400000">
              <a:off x="3309750" y="-3109443"/>
              <a:ext cx="581400" cy="7200900"/>
              <a:chOff x="0" y="0"/>
              <a:chExt cx="2830960" cy="137160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FEBCF21D-A890-4413-861A-90EA5B4739A1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2830960" cy="137160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sz="1100" dirty="0">
                  <a:latin typeface="+mj-lt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A90A0C75-8FBE-40E2-9670-616D0F07E7DB}"/>
                  </a:ext>
                </a:extLst>
              </p:cNvPr>
              <p:cNvSpPr txBox="1"/>
              <p:nvPr/>
            </p:nvSpPr>
            <p:spPr>
              <a:xfrm>
                <a:off x="238677" y="1196017"/>
                <a:ext cx="2015723" cy="527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id-ID" sz="1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8AFC7405-2B32-4234-B1D0-06B1BBF19003}"/>
                </a:ext>
              </a:extLst>
            </p:cNvPr>
            <p:cNvSpPr/>
            <p:nvPr/>
          </p:nvSpPr>
          <p:spPr>
            <a:xfrm>
              <a:off x="961881" y="216612"/>
              <a:ext cx="5233012" cy="426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endParaRPr lang="ru-RU" sz="1700" b="1" dirty="0">
                <a:solidFill>
                  <a:schemeClr val="bg1"/>
                </a:solidFill>
                <a:latin typeface="Helvetica" pitchFamily="50" charset="0"/>
                <a:ea typeface="Helvetica" pitchFamily="50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26" name="Picture 2" descr="C:\Users\gusal\Downloads\Group 3285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45194" y="96655"/>
            <a:ext cx="393409" cy="346833"/>
          </a:xfrm>
          <a:prstGeom prst="rect">
            <a:avLst/>
          </a:prstGeom>
          <a:noFill/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8AFC7405-2B32-4234-B1D0-06B1BBF19003}"/>
              </a:ext>
            </a:extLst>
          </p:cNvPr>
          <p:cNvSpPr/>
          <p:nvPr/>
        </p:nvSpPr>
        <p:spPr>
          <a:xfrm>
            <a:off x="824811" y="262337"/>
            <a:ext cx="6645095" cy="250303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TornadoC" pitchFamily="50" charset="0"/>
              </a:rPr>
              <a:t>ПОКАЗАТЕЛЬ ДОЛГОВОЙ НАГРУЗКИ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8AFC7405-2B32-4234-B1D0-06B1BBF19003}"/>
              </a:ext>
            </a:extLst>
          </p:cNvPr>
          <p:cNvSpPr/>
          <p:nvPr/>
        </p:nvSpPr>
        <p:spPr>
          <a:xfrm>
            <a:off x="824811" y="44623"/>
            <a:ext cx="6645095" cy="342636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TornadoC" pitchFamily="50" charset="0"/>
              </a:rPr>
              <a:t>ITA PDN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50527DC7-48CC-4ADF-9079-AEB191F4AC7C}"/>
              </a:ext>
            </a:extLst>
          </p:cNvPr>
          <p:cNvSpPr/>
          <p:nvPr/>
        </p:nvSpPr>
        <p:spPr>
          <a:xfrm>
            <a:off x="362806" y="4462439"/>
            <a:ext cx="5338803" cy="496524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pPr>
              <a:lnSpc>
                <a:spcPct val="130000"/>
              </a:lnSpc>
              <a:buClr>
                <a:srgbClr val="FFA900"/>
              </a:buClr>
              <a:buFont typeface="Arial" pitchFamily="34" charset="0"/>
              <a:buChar char="•"/>
            </a:pPr>
            <a:r>
              <a:rPr kumimoji="1" lang="ru-RU" sz="1000" dirty="0">
                <a:cs typeface="Helvetica" panose="020B0604020202020204" pitchFamily="34" charset="0"/>
              </a:rPr>
              <a:t>  Сократить срок </a:t>
            </a:r>
            <a:r>
              <a:rPr kumimoji="1" lang="en-US" sz="1000" dirty="0">
                <a:cs typeface="Helvetica" panose="020B0604020202020204" pitchFamily="34" charset="0"/>
              </a:rPr>
              <a:t>Time to market</a:t>
            </a:r>
            <a:endParaRPr kumimoji="1" lang="ru-RU" sz="1000" dirty="0">
              <a:cs typeface="Helvetica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FFA900"/>
              </a:buClr>
              <a:buFont typeface="Arial" pitchFamily="34" charset="0"/>
              <a:buChar char="•"/>
            </a:pPr>
            <a:r>
              <a:rPr kumimoji="1" lang="ru-RU" sz="1000" dirty="0">
                <a:cs typeface="Helvetica" panose="020B0604020202020204" pitchFamily="34" charset="0"/>
              </a:rPr>
              <a:t>  Быстро подключить к процессу точки продаж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3756" y="4139269"/>
            <a:ext cx="3927984" cy="311858"/>
          </a:xfrm>
          <a:prstGeom prst="rect">
            <a:avLst/>
          </a:prstGeom>
          <a:noFill/>
        </p:spPr>
        <p:txBody>
          <a:bodyPr wrap="square" lIns="95484" tIns="47741" rIns="95484" bIns="47741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Использование решений позволят: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868039" y="4462439"/>
            <a:ext cx="4806648" cy="496524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pPr>
              <a:lnSpc>
                <a:spcPct val="130000"/>
              </a:lnSpc>
              <a:buClr>
                <a:srgbClr val="FFA900"/>
              </a:buClr>
              <a:buFont typeface="Arial" pitchFamily="34" charset="0"/>
              <a:buChar char="•"/>
            </a:pPr>
            <a:r>
              <a:rPr kumimoji="1" lang="ru-RU" sz="1000" dirty="0">
                <a:cs typeface="Helvetica" panose="020B0604020202020204" pitchFamily="34" charset="0"/>
              </a:rPr>
              <a:t> Самостоятельно адаптировать процессы под потребности бизнеса</a:t>
            </a:r>
            <a:r>
              <a:rPr kumimoji="1" lang="en-US" sz="1000" dirty="0">
                <a:cs typeface="Helvetica" panose="020B0604020202020204" pitchFamily="34" charset="0"/>
              </a:rPr>
              <a:t> </a:t>
            </a:r>
            <a:endParaRPr kumimoji="1" lang="ru-RU" sz="1000" dirty="0">
              <a:cs typeface="Helvetica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FFA900"/>
              </a:buClr>
              <a:buFont typeface="Arial" pitchFamily="34" charset="0"/>
              <a:buChar char="•"/>
            </a:pPr>
            <a:r>
              <a:rPr kumimoji="1" lang="ru-RU" sz="1000" dirty="0">
                <a:cs typeface="Helvetica" panose="020B0604020202020204" pitchFamily="34" charset="0"/>
              </a:rPr>
              <a:t>  Сократить издержки на </a:t>
            </a:r>
            <a:r>
              <a:rPr kumimoji="1" lang="ru-RU" sz="1000" dirty="0" err="1">
                <a:cs typeface="Helvetica" panose="020B0604020202020204" pitchFamily="34" charset="0"/>
              </a:rPr>
              <a:t>цифровизацию</a:t>
            </a:r>
            <a:r>
              <a:rPr kumimoji="1" lang="ru-RU" sz="1000" dirty="0">
                <a:cs typeface="Helvetica" panose="020B0604020202020204" pitchFamily="34" charset="0"/>
              </a:rPr>
              <a:t> бизнеса</a:t>
            </a:r>
            <a:endParaRPr lang="ru-RU" sz="1000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21724" y="4106910"/>
            <a:ext cx="8447314" cy="126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337734" y="3750532"/>
            <a:ext cx="6946276" cy="388802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kumimoji="1" lang="ru-RU" dirty="0">
                <a:cs typeface="Helvetica" panose="020B0604020202020204" pitchFamily="34" charset="0"/>
              </a:rPr>
              <a:t>Готовая </a:t>
            </a:r>
            <a:r>
              <a:rPr kumimoji="1" lang="ru-RU" dirty="0" smtClean="0">
                <a:cs typeface="Helvetica" panose="020B0604020202020204" pitchFamily="34" charset="0"/>
              </a:rPr>
              <a:t>интеграция  с </a:t>
            </a:r>
            <a:r>
              <a:rPr kumimoji="1" lang="en-US" dirty="0" smtClean="0">
                <a:cs typeface="Helvetica" panose="020B0604020202020204" pitchFamily="34" charset="0"/>
              </a:rPr>
              <a:t>CRM </a:t>
            </a:r>
            <a:r>
              <a:rPr kumimoji="1" lang="ru-RU" dirty="0" smtClean="0">
                <a:cs typeface="Helvetica" panose="020B0604020202020204" pitchFamily="34" charset="0"/>
              </a:rPr>
              <a:t>процессов кредитования  </a:t>
            </a:r>
            <a:endParaRPr kumimoji="1" lang="ru-RU" dirty="0">
              <a:cs typeface="Helvetica" panose="020B0604020202020204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3127" y="3755660"/>
            <a:ext cx="976429" cy="69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4842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0527DC7-48CC-4ADF-9079-AEB191F4AC7C}"/>
              </a:ext>
            </a:extLst>
          </p:cNvPr>
          <p:cNvSpPr/>
          <p:nvPr/>
        </p:nvSpPr>
        <p:spPr>
          <a:xfrm>
            <a:off x="556158" y="664461"/>
            <a:ext cx="8092542" cy="761212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pPr algn="just">
              <a:lnSpc>
                <a:spcPct val="120000"/>
              </a:lnSpc>
            </a:pPr>
            <a:r>
              <a:rPr kumimoji="1" lang="ru-RU" sz="900" dirty="0">
                <a:cs typeface="Helvetica" panose="020B0604020202020204" pitchFamily="34" charset="0"/>
              </a:rPr>
              <a:t>Готовый сервис «Вклады»  для подбора</a:t>
            </a:r>
            <a:r>
              <a:rPr kumimoji="1" lang="en-US" sz="900" dirty="0">
                <a:cs typeface="Helvetica" panose="020B0604020202020204" pitchFamily="34" charset="0"/>
              </a:rPr>
              <a:t> </a:t>
            </a:r>
            <a:r>
              <a:rPr kumimoji="1" lang="ru-RU" sz="900" dirty="0">
                <a:cs typeface="Helvetica" panose="020B0604020202020204" pitchFamily="34" charset="0"/>
              </a:rPr>
              <a:t>и продажи депозитных продуктов Банка в разрезе сегментов клиентов. Фронт-офисным сотрудникам позволяет формировать оптимальные предложения клиентам, обрабатывать заявления на открытие и обслуживание вкладов (пополнение, изменение параметров, частичный/полный отзыв, закрытие, печать заявлений и справок, т.д.). </a:t>
            </a:r>
            <a:r>
              <a:rPr kumimoji="1" lang="ru-RU" sz="900" dirty="0" err="1">
                <a:cs typeface="Helvetica" panose="020B0604020202020204" pitchFamily="34" charset="0"/>
              </a:rPr>
              <a:t>Мидл</a:t>
            </a:r>
            <a:r>
              <a:rPr kumimoji="1" lang="ru-RU" sz="900" dirty="0">
                <a:cs typeface="Helvetica" panose="020B0604020202020204" pitchFamily="34" charset="0"/>
              </a:rPr>
              <a:t>-офисным сотрудникам позволяет управлять продуктами, акциями, индивидуальными условиями VIP-клиентов, вести историю изменений процентных ставок, вносить изменения в онлайн режиме в АБС.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0527DC7-48CC-4ADF-9079-AEB191F4AC7C}"/>
              </a:ext>
            </a:extLst>
          </p:cNvPr>
          <p:cNvSpPr/>
          <p:nvPr/>
        </p:nvSpPr>
        <p:spPr>
          <a:xfrm>
            <a:off x="695887" y="4612625"/>
            <a:ext cx="4804452" cy="456513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pPr>
              <a:lnSpc>
                <a:spcPct val="130000"/>
              </a:lnSpc>
              <a:buClr>
                <a:srgbClr val="FFA900"/>
              </a:buClr>
              <a:buFont typeface="Arial" pitchFamily="34" charset="0"/>
              <a:buChar char="•"/>
            </a:pPr>
            <a:r>
              <a:rPr kumimoji="1" lang="ru-RU" sz="900" dirty="0">
                <a:cs typeface="Helvetica" panose="020B0604020202020204" pitchFamily="34" charset="0"/>
              </a:rPr>
              <a:t>  Сократить срок </a:t>
            </a:r>
            <a:r>
              <a:rPr kumimoji="1" lang="en-US" sz="900" dirty="0">
                <a:cs typeface="Helvetica" panose="020B0604020202020204" pitchFamily="34" charset="0"/>
              </a:rPr>
              <a:t>Time to market</a:t>
            </a:r>
            <a:endParaRPr kumimoji="1" lang="ru-RU" sz="900" dirty="0">
              <a:cs typeface="Helvetica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FFA900"/>
              </a:buClr>
              <a:buFont typeface="Arial" pitchFamily="34" charset="0"/>
              <a:buChar char="•"/>
            </a:pPr>
            <a:r>
              <a:rPr kumimoji="1" lang="ru-RU" sz="900" dirty="0">
                <a:cs typeface="Helvetica" panose="020B0604020202020204" pitchFamily="34" charset="0"/>
              </a:rPr>
              <a:t>  Быстро подключить к процессу точки продаж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4600" y="4378898"/>
            <a:ext cx="3534839" cy="296469"/>
          </a:xfrm>
          <a:prstGeom prst="rect">
            <a:avLst/>
          </a:prstGeom>
          <a:noFill/>
        </p:spPr>
        <p:txBody>
          <a:bodyPr wrap="square" lIns="95484" tIns="47741" rIns="95484" bIns="47741" rtlCol="0">
            <a:spAutoFit/>
          </a:bodyPr>
          <a:lstStyle/>
          <a:p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>Использование решений позволят: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5384" y="1692047"/>
            <a:ext cx="3502402" cy="2165578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3992938" y="4606283"/>
            <a:ext cx="4325559" cy="456513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pPr>
              <a:lnSpc>
                <a:spcPct val="130000"/>
              </a:lnSpc>
              <a:buClr>
                <a:srgbClr val="FFA900"/>
              </a:buClr>
              <a:buFont typeface="Arial" pitchFamily="34" charset="0"/>
              <a:buChar char="•"/>
            </a:pPr>
            <a:r>
              <a:rPr kumimoji="1" lang="ru-RU" sz="900" dirty="0">
                <a:cs typeface="Helvetica" panose="020B0604020202020204" pitchFamily="34" charset="0"/>
              </a:rPr>
              <a:t> Самостоятельно адаптировать процессы под потребности бизнеса</a:t>
            </a:r>
            <a:r>
              <a:rPr kumimoji="1" lang="en-US" sz="900" dirty="0">
                <a:cs typeface="Helvetica" panose="020B0604020202020204" pitchFamily="34" charset="0"/>
              </a:rPr>
              <a:t> </a:t>
            </a:r>
            <a:endParaRPr kumimoji="1" lang="ru-RU" sz="900" dirty="0">
              <a:cs typeface="Helvetica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FFA900"/>
              </a:buClr>
              <a:buFont typeface="Arial" pitchFamily="34" charset="0"/>
              <a:buChar char="•"/>
            </a:pPr>
            <a:r>
              <a:rPr kumimoji="1" lang="ru-RU" sz="900" dirty="0">
                <a:cs typeface="Helvetica" panose="020B0604020202020204" pitchFamily="34" charset="0"/>
              </a:rPr>
              <a:t>  Сократить издержки на </a:t>
            </a:r>
            <a:r>
              <a:rPr kumimoji="1" lang="ru-RU" sz="900" dirty="0" err="1">
                <a:cs typeface="Helvetica" panose="020B0604020202020204" pitchFamily="34" charset="0"/>
              </a:rPr>
              <a:t>цифровизацию</a:t>
            </a:r>
            <a:r>
              <a:rPr kumimoji="1" lang="ru-RU" sz="900" dirty="0">
                <a:cs typeface="Helvetica" panose="020B0604020202020204" pitchFamily="34" charset="0"/>
              </a:rPr>
              <a:t> бизнеса</a:t>
            </a:r>
            <a:endParaRPr lang="ru-RU" sz="900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0" y="4305300"/>
            <a:ext cx="9144000" cy="1270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96" y="1724025"/>
            <a:ext cx="4360599" cy="212510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0" y="0"/>
            <a:ext cx="9144000" cy="553357"/>
            <a:chOff x="0" y="200307"/>
            <a:chExt cx="7200900" cy="581400"/>
          </a:xfrm>
        </p:grpSpPr>
        <p:grpSp>
          <p:nvGrpSpPr>
            <p:cNvPr id="14" name="Group 10">
              <a:extLst>
                <a:ext uri="{FF2B5EF4-FFF2-40B4-BE49-F238E27FC236}">
                  <a16:creationId xmlns:a16="http://schemas.microsoft.com/office/drawing/2014/main" xmlns="" id="{CEEAEBEC-DA95-47BB-B2FD-DFD92B2533E9}"/>
                </a:ext>
              </a:extLst>
            </p:cNvPr>
            <p:cNvGrpSpPr/>
            <p:nvPr/>
          </p:nvGrpSpPr>
          <p:grpSpPr>
            <a:xfrm rot="5400000">
              <a:off x="3309750" y="-3109443"/>
              <a:ext cx="581400" cy="7200900"/>
              <a:chOff x="0" y="0"/>
              <a:chExt cx="2830960" cy="13716000"/>
            </a:xfrm>
          </p:grpSpPr>
          <p:sp>
            <p:nvSpPr>
              <p:cNvPr id="16" name="Rectangle 16">
                <a:extLst>
                  <a:ext uri="{FF2B5EF4-FFF2-40B4-BE49-F238E27FC236}">
                    <a16:creationId xmlns:a16="http://schemas.microsoft.com/office/drawing/2014/main" xmlns="" id="{FEBCF21D-A890-4413-861A-90EA5B4739A1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2830960" cy="137160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sz="1100" dirty="0">
                  <a:latin typeface="+mj-lt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A90A0C75-8FBE-40E2-9670-616D0F07E7DB}"/>
                  </a:ext>
                </a:extLst>
              </p:cNvPr>
              <p:cNvSpPr txBox="1"/>
              <p:nvPr/>
            </p:nvSpPr>
            <p:spPr>
              <a:xfrm>
                <a:off x="238677" y="1196017"/>
                <a:ext cx="2015723" cy="527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id-ID" sz="1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8AFC7405-2B32-4234-B1D0-06B1BBF19003}"/>
                </a:ext>
              </a:extLst>
            </p:cNvPr>
            <p:cNvSpPr/>
            <p:nvPr/>
          </p:nvSpPr>
          <p:spPr>
            <a:xfrm>
              <a:off x="961881" y="216612"/>
              <a:ext cx="5233012" cy="426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endParaRPr lang="ru-RU" sz="1700" b="1" dirty="0">
                <a:solidFill>
                  <a:schemeClr val="bg1"/>
                </a:solidFill>
                <a:latin typeface="Helvetica" pitchFamily="50" charset="0"/>
                <a:ea typeface="Helvetica" pitchFamily="50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18" name="Picture 2" descr="C:\Users\gusal\Downloads\Group 3285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45194" y="47902"/>
            <a:ext cx="393409" cy="408053"/>
          </a:xfrm>
          <a:prstGeom prst="rect">
            <a:avLst/>
          </a:prstGeom>
          <a:noFill/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8AFC7405-2B32-4234-B1D0-06B1BBF19003}"/>
              </a:ext>
            </a:extLst>
          </p:cNvPr>
          <p:cNvSpPr/>
          <p:nvPr/>
        </p:nvSpPr>
        <p:spPr>
          <a:xfrm>
            <a:off x="824811" y="262337"/>
            <a:ext cx="6645095" cy="250303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TornadoC" pitchFamily="50" charset="0"/>
              </a:rPr>
              <a:t>ПОДБОР И ОТКРЫТИЕ ВКЛАДОВ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8AFC7405-2B32-4234-B1D0-06B1BBF19003}"/>
              </a:ext>
            </a:extLst>
          </p:cNvPr>
          <p:cNvSpPr/>
          <p:nvPr/>
        </p:nvSpPr>
        <p:spPr>
          <a:xfrm>
            <a:off x="824811" y="44623"/>
            <a:ext cx="6645095" cy="342636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TornadoC" pitchFamily="50" charset="0"/>
              </a:rPr>
              <a:t>ITA DEPOSIT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905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0527DC7-48CC-4ADF-9079-AEB191F4AC7C}"/>
              </a:ext>
            </a:extLst>
          </p:cNvPr>
          <p:cNvSpPr/>
          <p:nvPr/>
        </p:nvSpPr>
        <p:spPr>
          <a:xfrm>
            <a:off x="314887" y="4612625"/>
            <a:ext cx="4804452" cy="456513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pPr>
              <a:lnSpc>
                <a:spcPct val="130000"/>
              </a:lnSpc>
              <a:buClr>
                <a:srgbClr val="FFA900"/>
              </a:buClr>
              <a:buFont typeface="Arial" pitchFamily="34" charset="0"/>
              <a:buChar char="•"/>
            </a:pPr>
            <a:r>
              <a:rPr kumimoji="1" lang="ru-RU" sz="900" dirty="0">
                <a:cs typeface="Helvetica" panose="020B0604020202020204" pitchFamily="34" charset="0"/>
              </a:rPr>
              <a:t>  Сократить срок </a:t>
            </a:r>
            <a:r>
              <a:rPr kumimoji="1" lang="en-US" sz="900" dirty="0">
                <a:cs typeface="Helvetica" panose="020B0604020202020204" pitchFamily="34" charset="0"/>
              </a:rPr>
              <a:t>Time to market</a:t>
            </a:r>
            <a:endParaRPr kumimoji="1" lang="ru-RU" sz="900" dirty="0">
              <a:cs typeface="Helvetica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FFA900"/>
              </a:buClr>
              <a:buFont typeface="Arial" pitchFamily="34" charset="0"/>
              <a:buChar char="•"/>
            </a:pPr>
            <a:r>
              <a:rPr kumimoji="1" lang="ru-RU" sz="900" dirty="0">
                <a:cs typeface="Helvetica" panose="020B0604020202020204" pitchFamily="34" charset="0"/>
              </a:rPr>
              <a:t>  Быстро подключить к процессу точки продаж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650" y="4378898"/>
            <a:ext cx="3534839" cy="296469"/>
          </a:xfrm>
          <a:prstGeom prst="rect">
            <a:avLst/>
          </a:prstGeom>
          <a:noFill/>
        </p:spPr>
        <p:txBody>
          <a:bodyPr wrap="square" lIns="95484" tIns="47741" rIns="95484" bIns="47741" rtlCol="0">
            <a:spAutoFit/>
          </a:bodyPr>
          <a:lstStyle/>
          <a:p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>Использование решений позволят: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50527DC7-48CC-4ADF-9079-AEB191F4AC7C}"/>
              </a:ext>
            </a:extLst>
          </p:cNvPr>
          <p:cNvSpPr/>
          <p:nvPr/>
        </p:nvSpPr>
        <p:spPr>
          <a:xfrm>
            <a:off x="318912" y="684875"/>
            <a:ext cx="4036060" cy="1462942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pPr algn="just">
              <a:lnSpc>
                <a:spcPct val="120000"/>
              </a:lnSpc>
              <a:buClr>
                <a:srgbClr val="FFA900"/>
              </a:buClr>
            </a:pPr>
            <a:r>
              <a:rPr kumimoji="1" lang="ru-RU" sz="900" dirty="0">
                <a:cs typeface="Helvetica" panose="020B0604020202020204" pitchFamily="34" charset="0"/>
              </a:rPr>
              <a:t>Готовое решение, реализующее процессы ипотечного кредитования от подбора оптимального продукта клиенту  до выдачи кредита. </a:t>
            </a:r>
            <a:r>
              <a:rPr lang="ru-RU" sz="900" dirty="0">
                <a:latin typeface="TornadoC" pitchFamily="50" charset="0"/>
              </a:rPr>
              <a:t>Включает в себя все этапы прохождения заявки</a:t>
            </a:r>
            <a:r>
              <a:rPr kumimoji="1" lang="en-US" sz="900" dirty="0">
                <a:cs typeface="Helvetica" panose="020B0604020202020204" pitchFamily="34" charset="0"/>
              </a:rPr>
              <a:t>; </a:t>
            </a:r>
            <a:r>
              <a:rPr kumimoji="1" lang="ru-RU" sz="900" dirty="0">
                <a:cs typeface="Helvetica" panose="020B0604020202020204" pitchFamily="34" charset="0"/>
              </a:rPr>
              <a:t>автоматических проверок заемщиков и представителей</a:t>
            </a:r>
            <a:r>
              <a:rPr kumimoji="1" lang="en-US" sz="900" dirty="0">
                <a:cs typeface="Helvetica" panose="020B0604020202020204" pitchFamily="34" charset="0"/>
              </a:rPr>
              <a:t>, </a:t>
            </a:r>
            <a:r>
              <a:rPr kumimoji="1" lang="ru-RU" sz="900" dirty="0">
                <a:cs typeface="Helvetica" panose="020B0604020202020204" pitchFamily="34" charset="0"/>
              </a:rPr>
              <a:t>рассмотрение и принятие решений</a:t>
            </a:r>
            <a:r>
              <a:rPr kumimoji="1" lang="en-US" sz="900" dirty="0">
                <a:cs typeface="Helvetica" panose="020B0604020202020204" pitchFamily="34" charset="0"/>
              </a:rPr>
              <a:t>, </a:t>
            </a:r>
            <a:r>
              <a:rPr kumimoji="1" lang="ru-RU" sz="900" dirty="0">
                <a:cs typeface="Helvetica" panose="020B0604020202020204" pitchFamily="34" charset="0"/>
              </a:rPr>
              <a:t>верификация объектов недвижимости</a:t>
            </a:r>
            <a:r>
              <a:rPr kumimoji="1" lang="en-US" sz="900" dirty="0">
                <a:cs typeface="Helvetica" panose="020B0604020202020204" pitchFamily="34" charset="0"/>
              </a:rPr>
              <a:t>, </a:t>
            </a:r>
            <a:r>
              <a:rPr kumimoji="1" lang="ru-RU" sz="900" dirty="0">
                <a:cs typeface="Helvetica" panose="020B0604020202020204" pitchFamily="34" charset="0"/>
              </a:rPr>
              <a:t>одобрение сделок и выдачи  кредитов розничным клиентам. Наличие сервисов для интеграций с </a:t>
            </a:r>
            <a:r>
              <a:rPr kumimoji="1" lang="en-US" sz="900" dirty="0">
                <a:cs typeface="Helvetica" panose="020B0604020202020204" pitchFamily="34" charset="0"/>
              </a:rPr>
              <a:t>CRM</a:t>
            </a:r>
            <a:r>
              <a:rPr kumimoji="1" lang="ru-RU" sz="900" dirty="0">
                <a:cs typeface="Helvetica" panose="020B0604020202020204" pitchFamily="34" charset="0"/>
              </a:rPr>
              <a:t> системой,</a:t>
            </a:r>
            <a:r>
              <a:rPr kumimoji="1" lang="en-US" sz="900" dirty="0">
                <a:cs typeface="Helvetica" panose="020B0604020202020204" pitchFamily="34" charset="0"/>
              </a:rPr>
              <a:t> </a:t>
            </a:r>
            <a:r>
              <a:rPr kumimoji="1" lang="ru-RU" sz="900" dirty="0">
                <a:cs typeface="Helvetica" panose="020B0604020202020204" pitchFamily="34" charset="0"/>
              </a:rPr>
              <a:t>АБС, системой расчета долговой нагрузки, системой принятия решений (и т.д.) позволяет легко встроить решение в </a:t>
            </a:r>
            <a:r>
              <a:rPr kumimoji="1" lang="ru-RU" sz="900" dirty="0" err="1">
                <a:cs typeface="Helvetica" panose="020B0604020202020204" pitchFamily="34" charset="0"/>
              </a:rPr>
              <a:t>ИТ-ландшафт</a:t>
            </a:r>
            <a:r>
              <a:rPr kumimoji="1" lang="ru-RU" sz="900" dirty="0">
                <a:cs typeface="Helvetica" panose="020B0604020202020204" pitchFamily="34" charset="0"/>
              </a:rPr>
              <a:t> любой кредитной организации.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278688" y="4606283"/>
            <a:ext cx="4325559" cy="456513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pPr>
              <a:lnSpc>
                <a:spcPct val="130000"/>
              </a:lnSpc>
              <a:buClr>
                <a:srgbClr val="FFA900"/>
              </a:buClr>
              <a:buFont typeface="Arial" pitchFamily="34" charset="0"/>
              <a:buChar char="•"/>
            </a:pPr>
            <a:r>
              <a:rPr kumimoji="1" lang="ru-RU" sz="900" dirty="0">
                <a:cs typeface="Helvetica" panose="020B0604020202020204" pitchFamily="34" charset="0"/>
              </a:rPr>
              <a:t> Самостоятельно адаптировать процессы под потребности бизнеса</a:t>
            </a:r>
            <a:r>
              <a:rPr kumimoji="1" lang="en-US" sz="900" dirty="0">
                <a:cs typeface="Helvetica" panose="020B0604020202020204" pitchFamily="34" charset="0"/>
              </a:rPr>
              <a:t> </a:t>
            </a:r>
            <a:endParaRPr kumimoji="1" lang="ru-RU" sz="900" dirty="0">
              <a:cs typeface="Helvetica" panose="020B0604020202020204" pitchFamily="34" charset="0"/>
            </a:endParaRPr>
          </a:p>
          <a:p>
            <a:pPr>
              <a:lnSpc>
                <a:spcPct val="130000"/>
              </a:lnSpc>
              <a:buClr>
                <a:srgbClr val="FFA900"/>
              </a:buClr>
              <a:buFont typeface="Arial" pitchFamily="34" charset="0"/>
              <a:buChar char="•"/>
            </a:pPr>
            <a:r>
              <a:rPr kumimoji="1" lang="ru-RU" sz="900" dirty="0">
                <a:cs typeface="Helvetica" panose="020B0604020202020204" pitchFamily="34" charset="0"/>
              </a:rPr>
              <a:t>  Сократить издержки на </a:t>
            </a:r>
            <a:r>
              <a:rPr kumimoji="1" lang="ru-RU" sz="900" dirty="0" err="1">
                <a:cs typeface="Helvetica" panose="020B0604020202020204" pitchFamily="34" charset="0"/>
              </a:rPr>
              <a:t>цифровизацию</a:t>
            </a:r>
            <a:r>
              <a:rPr kumimoji="1" lang="ru-RU" sz="900" dirty="0">
                <a:cs typeface="Helvetica" panose="020B0604020202020204" pitchFamily="34" charset="0"/>
              </a:rPr>
              <a:t> бизнеса</a:t>
            </a:r>
            <a:endParaRPr lang="ru-RU" sz="900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28627" y="4305300"/>
            <a:ext cx="9115374" cy="3629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" y="2191548"/>
            <a:ext cx="4284189" cy="180895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4315" y="757257"/>
            <a:ext cx="2793312" cy="1423967"/>
          </a:xfrm>
          <a:prstGeom prst="rect">
            <a:avLst/>
          </a:prstGeom>
        </p:spPr>
      </p:pic>
      <p:pic>
        <p:nvPicPr>
          <p:cNvPr id="24" name="Рисунок 23" descr="Group 339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05188" y="2276659"/>
            <a:ext cx="1971962" cy="1782474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0" y="0"/>
            <a:ext cx="9144000" cy="553357"/>
            <a:chOff x="0" y="200307"/>
            <a:chExt cx="7200900" cy="581400"/>
          </a:xfrm>
        </p:grpSpPr>
        <p:grpSp>
          <p:nvGrpSpPr>
            <p:cNvPr id="14" name="Group 10">
              <a:extLst>
                <a:ext uri="{FF2B5EF4-FFF2-40B4-BE49-F238E27FC236}">
                  <a16:creationId xmlns:a16="http://schemas.microsoft.com/office/drawing/2014/main" xmlns="" id="{CEEAEBEC-DA95-47BB-B2FD-DFD92B2533E9}"/>
                </a:ext>
              </a:extLst>
            </p:cNvPr>
            <p:cNvGrpSpPr/>
            <p:nvPr/>
          </p:nvGrpSpPr>
          <p:grpSpPr>
            <a:xfrm rot="5400000">
              <a:off x="3309750" y="-3109443"/>
              <a:ext cx="581400" cy="7200900"/>
              <a:chOff x="0" y="0"/>
              <a:chExt cx="2830960" cy="13716000"/>
            </a:xfrm>
          </p:grpSpPr>
          <p:sp>
            <p:nvSpPr>
              <p:cNvPr id="16" name="Rectangle 16">
                <a:extLst>
                  <a:ext uri="{FF2B5EF4-FFF2-40B4-BE49-F238E27FC236}">
                    <a16:creationId xmlns:a16="http://schemas.microsoft.com/office/drawing/2014/main" xmlns="" id="{FEBCF21D-A890-4413-861A-90EA5B4739A1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2830960" cy="137160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sz="1100" dirty="0">
                  <a:latin typeface="+mj-lt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A90A0C75-8FBE-40E2-9670-616D0F07E7DB}"/>
                  </a:ext>
                </a:extLst>
              </p:cNvPr>
              <p:cNvSpPr txBox="1"/>
              <p:nvPr/>
            </p:nvSpPr>
            <p:spPr>
              <a:xfrm>
                <a:off x="238677" y="1196017"/>
                <a:ext cx="2015723" cy="527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id-ID" sz="1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8AFC7405-2B32-4234-B1D0-06B1BBF19003}"/>
                </a:ext>
              </a:extLst>
            </p:cNvPr>
            <p:cNvSpPr/>
            <p:nvPr/>
          </p:nvSpPr>
          <p:spPr>
            <a:xfrm>
              <a:off x="961881" y="216612"/>
              <a:ext cx="5233012" cy="426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endParaRPr lang="ru-RU" sz="1700" b="1" dirty="0">
                <a:solidFill>
                  <a:schemeClr val="bg1"/>
                </a:solidFill>
                <a:latin typeface="Helvetica" pitchFamily="50" charset="0"/>
                <a:ea typeface="Helvetica" pitchFamily="50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19" name="Picture 2" descr="C:\Users\gusal\Downloads\Group 3285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45194" y="122245"/>
            <a:ext cx="393409" cy="331939"/>
          </a:xfrm>
          <a:prstGeom prst="rect">
            <a:avLst/>
          </a:prstGeom>
          <a:noFill/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8AFC7405-2B32-4234-B1D0-06B1BBF19003}"/>
              </a:ext>
            </a:extLst>
          </p:cNvPr>
          <p:cNvSpPr/>
          <p:nvPr/>
        </p:nvSpPr>
        <p:spPr>
          <a:xfrm>
            <a:off x="824811" y="262337"/>
            <a:ext cx="6645095" cy="250303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TornadoC" pitchFamily="50" charset="0"/>
              </a:rPr>
              <a:t>ИПОТЕЧНЫЙ КОНВЕЙЕР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8AFC7405-2B32-4234-B1D0-06B1BBF19003}"/>
              </a:ext>
            </a:extLst>
          </p:cNvPr>
          <p:cNvSpPr/>
          <p:nvPr/>
        </p:nvSpPr>
        <p:spPr>
          <a:xfrm>
            <a:off x="824811" y="44623"/>
            <a:ext cx="6645095" cy="342636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TornadoC" pitchFamily="50" charset="0"/>
              </a:rPr>
              <a:t>ITA MORTGAGE 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6518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03C5C21-D7BD-4F1F-ADCB-32934A628FAD}"/>
              </a:ext>
            </a:extLst>
          </p:cNvPr>
          <p:cNvSpPr txBox="1"/>
          <p:nvPr/>
        </p:nvSpPr>
        <p:spPr>
          <a:xfrm>
            <a:off x="388415" y="783889"/>
            <a:ext cx="2564335" cy="3397318"/>
          </a:xfrm>
          <a:prstGeom prst="rect">
            <a:avLst/>
          </a:prstGeom>
          <a:noFill/>
        </p:spPr>
        <p:txBody>
          <a:bodyPr wrap="square" lIns="95484" tIns="47741" rIns="95484" bIns="47741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100" dirty="0">
                <a:solidFill>
                  <a:schemeClr val="tx2">
                    <a:lumMod val="50000"/>
                  </a:schemeClr>
                </a:solidFill>
              </a:rPr>
              <a:t>Готовый продукт  для  консультантов  в точках продаж розничной сети, позволяющий интегрировать удаленные рабочие места сотрудников в Единую Информационную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</a:rPr>
              <a:t>Инфраструктуру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</a:rPr>
              <a:t>компании.</a:t>
            </a:r>
          </a:p>
          <a:p>
            <a:pPr lvl="0">
              <a:lnSpc>
                <a:spcPct val="130000"/>
              </a:lnSpc>
            </a:pPr>
            <a:endParaRPr lang="ru-RU" sz="1100" dirty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130000"/>
              </a:lnSpc>
            </a:pPr>
            <a:r>
              <a:rPr lang="ru-RU" sz="1100" dirty="0">
                <a:solidFill>
                  <a:schemeClr val="tx2">
                    <a:lumMod val="50000"/>
                  </a:schemeClr>
                </a:solidFill>
              </a:rPr>
              <a:t>Мобильный инструмент, наиболее востребован для компаний, сотрудники которых, работают с клиентами вне офиса: консультанты в точках продаж, специалисты отдела закупок или отдела HR, страховые агенты, сотрудники сервисной службы </a:t>
            </a:r>
            <a:r>
              <a:rPr lang="ru-RU" sz="1100" dirty="0" err="1">
                <a:solidFill>
                  <a:schemeClr val="tx2">
                    <a:lumMod val="50000"/>
                  </a:schemeClr>
                </a:solidFill>
              </a:rPr>
              <a:t>и.т.д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1100" dirty="0">
              <a:solidFill>
                <a:schemeClr val="tx2">
                  <a:lumMod val="50000"/>
                </a:schemeClr>
              </a:solidFill>
              <a:latin typeface="TornadoC" pitchFamily="50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D8A5FC1-BC57-484F-A7C5-74423A145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3345" y="1009337"/>
            <a:ext cx="5291414" cy="3610288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0" y="0"/>
            <a:ext cx="9144000" cy="553357"/>
            <a:chOff x="0" y="200307"/>
            <a:chExt cx="7200900" cy="581400"/>
          </a:xfrm>
        </p:grpSpPr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xmlns="" id="{CEEAEBEC-DA95-47BB-B2FD-DFD92B2533E9}"/>
                </a:ext>
              </a:extLst>
            </p:cNvPr>
            <p:cNvGrpSpPr/>
            <p:nvPr/>
          </p:nvGrpSpPr>
          <p:grpSpPr>
            <a:xfrm rot="5400000">
              <a:off x="3309750" y="-3109443"/>
              <a:ext cx="581400" cy="7200900"/>
              <a:chOff x="0" y="0"/>
              <a:chExt cx="2830960" cy="13716000"/>
            </a:xfrm>
          </p:grpSpPr>
          <p:sp>
            <p:nvSpPr>
              <p:cNvPr id="11" name="Rectangle 16">
                <a:extLst>
                  <a:ext uri="{FF2B5EF4-FFF2-40B4-BE49-F238E27FC236}">
                    <a16:creationId xmlns:a16="http://schemas.microsoft.com/office/drawing/2014/main" xmlns="" id="{FEBCF21D-A890-4413-861A-90EA5B4739A1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2830960" cy="137160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sz="1100" dirty="0">
                  <a:latin typeface="+mj-lt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A90A0C75-8FBE-40E2-9670-616D0F07E7DB}"/>
                  </a:ext>
                </a:extLst>
              </p:cNvPr>
              <p:cNvSpPr txBox="1"/>
              <p:nvPr/>
            </p:nvSpPr>
            <p:spPr>
              <a:xfrm>
                <a:off x="238677" y="1196017"/>
                <a:ext cx="2015723" cy="527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id-ID" sz="1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8AFC7405-2B32-4234-B1D0-06B1BBF19003}"/>
                </a:ext>
              </a:extLst>
            </p:cNvPr>
            <p:cNvSpPr/>
            <p:nvPr/>
          </p:nvSpPr>
          <p:spPr>
            <a:xfrm>
              <a:off x="961881" y="216612"/>
              <a:ext cx="5233012" cy="426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endParaRPr lang="ru-RU" sz="1700" b="1" dirty="0">
                <a:solidFill>
                  <a:schemeClr val="bg1"/>
                </a:solidFill>
                <a:latin typeface="Helvetica" pitchFamily="50" charset="0"/>
                <a:ea typeface="Helvetica" pitchFamily="50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14" name="Picture 2" descr="C:\Users\gusal\Downloads\Group 3285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8992" y="66045"/>
            <a:ext cx="365813" cy="408053"/>
          </a:xfrm>
          <a:prstGeom prst="rect">
            <a:avLst/>
          </a:prstGeom>
          <a:noFill/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AFC7405-2B32-4234-B1D0-06B1BBF19003}"/>
              </a:ext>
            </a:extLst>
          </p:cNvPr>
          <p:cNvSpPr/>
          <p:nvPr/>
        </p:nvSpPr>
        <p:spPr>
          <a:xfrm>
            <a:off x="824811" y="262337"/>
            <a:ext cx="6645095" cy="250303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TornadoC" pitchFamily="50" charset="0"/>
              </a:rPr>
              <a:t>МОБИЛЬНЫЙ ИНСТРУМЕНТ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AFC7405-2B32-4234-B1D0-06B1BBF19003}"/>
              </a:ext>
            </a:extLst>
          </p:cNvPr>
          <p:cNvSpPr/>
          <p:nvPr/>
        </p:nvSpPr>
        <p:spPr>
          <a:xfrm>
            <a:off x="824811" y="25573"/>
            <a:ext cx="6645095" cy="342636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  <a:latin typeface="TornadoC" pitchFamily="50" charset="0"/>
              </a:rPr>
              <a:t>iCustomers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6600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0875"/>
            <a:ext cx="9144000" cy="19526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777400"/>
            <a:ext cx="9144000" cy="10133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90A0C75-8FBE-40E2-9670-616D0F07E7DB}"/>
              </a:ext>
            </a:extLst>
          </p:cNvPr>
          <p:cNvSpPr txBox="1"/>
          <p:nvPr/>
        </p:nvSpPr>
        <p:spPr>
          <a:xfrm>
            <a:off x="9249544" y="187930"/>
            <a:ext cx="525681" cy="358025"/>
          </a:xfrm>
          <a:prstGeom prst="rect">
            <a:avLst/>
          </a:prstGeom>
          <a:noFill/>
        </p:spPr>
        <p:txBody>
          <a:bodyPr wrap="square" lIns="95484" tIns="47741" rIns="95484" bIns="47741" rtlCol="0">
            <a:spAutoFit/>
          </a:bodyPr>
          <a:lstStyle/>
          <a:p>
            <a:pPr algn="r"/>
            <a:endParaRPr lang="id-ID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xmlns="" id="{90A091DD-E86F-4449-A55A-4AFAC41A6E63}"/>
              </a:ext>
            </a:extLst>
          </p:cNvPr>
          <p:cNvSpPr>
            <a:spLocks/>
          </p:cNvSpPr>
          <p:nvPr/>
        </p:nvSpPr>
        <p:spPr bwMode="auto">
          <a:xfrm>
            <a:off x="32255" y="1955682"/>
            <a:ext cx="8911720" cy="100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lvl="1">
              <a:lnSpc>
                <a:spcPct val="120000"/>
              </a:lnSpc>
              <a:spcBef>
                <a:spcPts val="1127"/>
              </a:spcBef>
              <a:buClr>
                <a:srgbClr val="F39019"/>
              </a:buClr>
              <a:buSzPct val="125000"/>
              <a:defRPr/>
            </a:pPr>
            <a:r>
              <a:rPr kumimoji="1" lang="ru-RU" sz="1100" b="1" dirty="0">
                <a:solidFill>
                  <a:schemeClr val="tx2">
                    <a:lumMod val="50000"/>
                  </a:schemeClr>
                </a:solidFill>
                <a:cs typeface="Helvetica" panose="020B0604020202020204" pitchFamily="34" charset="0"/>
              </a:rPr>
              <a:t>Мобильность и гибкость </a:t>
            </a:r>
            <a:r>
              <a:rPr kumimoji="1" lang="ru-RU" sz="1100" dirty="0">
                <a:solidFill>
                  <a:schemeClr val="tx2">
                    <a:lumMod val="50000"/>
                  </a:schemeClr>
                </a:solidFill>
                <a:cs typeface="Helvetica" panose="020B0604020202020204" pitchFamily="34" charset="0"/>
              </a:rPr>
              <a:t>для удовлетворения потребностей </a:t>
            </a:r>
            <a:r>
              <a:rPr kumimoji="1" lang="ru-RU" sz="1100" dirty="0" smtClean="0">
                <a:solidFill>
                  <a:schemeClr val="tx2">
                    <a:lumMod val="50000"/>
                  </a:schemeClr>
                </a:solidFill>
                <a:cs typeface="Helvetica" panose="020B0604020202020204" pitchFamily="34" charset="0"/>
              </a:rPr>
              <a:t>клиентов</a:t>
            </a:r>
            <a:r>
              <a:rPr kumimoji="1" lang="en-US" sz="1100" dirty="0" smtClean="0">
                <a:solidFill>
                  <a:schemeClr val="tx2">
                    <a:lumMod val="50000"/>
                  </a:schemeClr>
                </a:solidFill>
                <a:cs typeface="Helvetica" panose="020B0604020202020204" pitchFamily="34" charset="0"/>
              </a:rPr>
              <a:t/>
            </a:r>
            <a:br>
              <a:rPr kumimoji="1" lang="en-US" sz="1100" dirty="0" smtClean="0">
                <a:solidFill>
                  <a:schemeClr val="tx2">
                    <a:lumMod val="50000"/>
                  </a:schemeClr>
                </a:solidFill>
                <a:cs typeface="Helvetica" panose="020B0604020202020204" pitchFamily="34" charset="0"/>
              </a:rPr>
            </a:br>
            <a:r>
              <a:rPr kumimoji="1" lang="ru-RU" sz="1100" b="1" dirty="0" smtClean="0">
                <a:solidFill>
                  <a:schemeClr val="tx2">
                    <a:lumMod val="50000"/>
                  </a:schemeClr>
                </a:solidFill>
                <a:cs typeface="Helvetica" panose="020B0604020202020204" pitchFamily="34" charset="0"/>
              </a:rPr>
              <a:t>Глубокое </a:t>
            </a:r>
            <a:r>
              <a:rPr kumimoji="1" lang="ru-RU" sz="1100" b="1" dirty="0">
                <a:solidFill>
                  <a:schemeClr val="tx2">
                    <a:lumMod val="50000"/>
                  </a:schemeClr>
                </a:solidFill>
                <a:cs typeface="Helvetica" panose="020B0604020202020204" pitchFamily="34" charset="0"/>
              </a:rPr>
              <a:t>понимание контекста </a:t>
            </a:r>
            <a:r>
              <a:rPr kumimoji="1" lang="ru-RU" sz="1100" dirty="0">
                <a:solidFill>
                  <a:schemeClr val="tx2">
                    <a:lumMod val="50000"/>
                  </a:schemeClr>
                </a:solidFill>
                <a:cs typeface="Helvetica" panose="020B0604020202020204" pitchFamily="34" charset="0"/>
              </a:rPr>
              <a:t>реальных потребностей бизнеса на рынке с перспективой на развитие </a:t>
            </a:r>
            <a:r>
              <a:rPr kumimoji="1" lang="en-US" sz="1100" dirty="0" smtClean="0">
                <a:solidFill>
                  <a:schemeClr val="tx2">
                    <a:lumMod val="50000"/>
                  </a:schemeClr>
                </a:solidFill>
                <a:cs typeface="Helvetica" panose="020B0604020202020204" pitchFamily="34" charset="0"/>
              </a:rPr>
              <a:t/>
            </a:r>
            <a:br>
              <a:rPr kumimoji="1" lang="en-US" sz="1100" dirty="0" smtClean="0">
                <a:solidFill>
                  <a:schemeClr val="tx2">
                    <a:lumMod val="50000"/>
                  </a:schemeClr>
                </a:solidFill>
                <a:cs typeface="Helvetica" panose="020B0604020202020204" pitchFamily="34" charset="0"/>
              </a:rPr>
            </a:br>
            <a:r>
              <a:rPr kumimoji="1" lang="ru-RU" sz="1100" b="1" dirty="0" smtClean="0">
                <a:solidFill>
                  <a:schemeClr val="tx2">
                    <a:lumMod val="50000"/>
                  </a:schemeClr>
                </a:solidFill>
                <a:cs typeface="Helvetica" panose="020B0604020202020204" pitchFamily="34" charset="0"/>
              </a:rPr>
              <a:t>Гарантирование </a:t>
            </a:r>
            <a:r>
              <a:rPr kumimoji="1" lang="ru-RU" sz="1100" b="1" dirty="0">
                <a:solidFill>
                  <a:schemeClr val="tx2">
                    <a:lumMod val="50000"/>
                  </a:schemeClr>
                </a:solidFill>
                <a:cs typeface="Helvetica" panose="020B0604020202020204" pitchFamily="34" charset="0"/>
              </a:rPr>
              <a:t>сроков  </a:t>
            </a:r>
            <a:r>
              <a:rPr kumimoji="1" lang="ru-RU" sz="1100" dirty="0">
                <a:solidFill>
                  <a:schemeClr val="tx2">
                    <a:lumMod val="50000"/>
                  </a:schemeClr>
                </a:solidFill>
                <a:cs typeface="Helvetica" panose="020B0604020202020204" pitchFamily="34" charset="0"/>
              </a:rPr>
              <a:t>реализации проектов.</a:t>
            </a:r>
            <a:r>
              <a:rPr kumimoji="1" lang="en-US" sz="1100" dirty="0">
                <a:solidFill>
                  <a:schemeClr val="tx2">
                    <a:lumMod val="50000"/>
                  </a:schemeClr>
                </a:solidFill>
                <a:cs typeface="Helvetica" panose="020B0604020202020204" pitchFamily="34" charset="0"/>
              </a:rPr>
              <a:t> </a:t>
            </a:r>
            <a:r>
              <a:rPr kumimoji="1" lang="ru-RU" sz="1100" dirty="0">
                <a:solidFill>
                  <a:schemeClr val="tx2">
                    <a:lumMod val="50000"/>
                  </a:schemeClr>
                </a:solidFill>
                <a:cs typeface="Helvetica" panose="020B0604020202020204" pitchFamily="34" charset="0"/>
              </a:rPr>
              <a:t>Поддержка высокого качества сервиса, конкурентной стоимости </a:t>
            </a:r>
            <a:r>
              <a:rPr kumimoji="1" lang="ru-RU" sz="1100" dirty="0" smtClean="0">
                <a:solidFill>
                  <a:schemeClr val="tx2">
                    <a:lumMod val="50000"/>
                  </a:schemeClr>
                </a:solidFill>
                <a:cs typeface="Helvetica" panose="020B0604020202020204" pitchFamily="34" charset="0"/>
              </a:rPr>
              <a:t>услуг</a:t>
            </a:r>
            <a:r>
              <a:rPr kumimoji="1" lang="en-US" sz="1100" dirty="0" smtClean="0">
                <a:solidFill>
                  <a:schemeClr val="tx2">
                    <a:lumMod val="50000"/>
                  </a:schemeClr>
                </a:solidFill>
                <a:cs typeface="Helvetica" panose="020B0604020202020204" pitchFamily="34" charset="0"/>
              </a:rPr>
              <a:t/>
            </a:r>
            <a:br>
              <a:rPr kumimoji="1" lang="en-US" sz="1100" dirty="0" smtClean="0">
                <a:solidFill>
                  <a:schemeClr val="tx2">
                    <a:lumMod val="50000"/>
                  </a:schemeClr>
                </a:solidFill>
                <a:cs typeface="Helvetica" panose="020B0604020202020204" pitchFamily="34" charset="0"/>
              </a:rPr>
            </a:br>
            <a:r>
              <a:rPr kumimoji="1" lang="ru-RU" sz="1100" b="1" dirty="0" smtClean="0">
                <a:solidFill>
                  <a:schemeClr val="tx2">
                    <a:lumMod val="50000"/>
                  </a:schemeClr>
                </a:solidFill>
                <a:cs typeface="Helvetica" panose="020B0604020202020204" pitchFamily="34" charset="0"/>
              </a:rPr>
              <a:t>Реализация </a:t>
            </a:r>
            <a:r>
              <a:rPr kumimoji="1" lang="ru-RU" sz="1100" b="1" dirty="0">
                <a:solidFill>
                  <a:schemeClr val="tx2">
                    <a:lumMod val="50000"/>
                  </a:schemeClr>
                </a:solidFill>
                <a:cs typeface="Helvetica" panose="020B0604020202020204" pitchFamily="34" charset="0"/>
              </a:rPr>
              <a:t>уникальных решений</a:t>
            </a:r>
            <a:r>
              <a:rPr kumimoji="1" lang="ru-RU" sz="1100" dirty="0">
                <a:solidFill>
                  <a:schemeClr val="tx2">
                    <a:lumMod val="50000"/>
                  </a:schemeClr>
                </a:solidFill>
                <a:cs typeface="Helvetica" panose="020B0604020202020204" pitchFamily="34" charset="0"/>
              </a:rPr>
              <a:t> для оптимизации процессов работы на местах и цифровизации бизнеса </a:t>
            </a:r>
            <a:r>
              <a:rPr kumimoji="1" lang="en-US" sz="1100" dirty="0" smtClean="0">
                <a:solidFill>
                  <a:schemeClr val="tx2">
                    <a:lumMod val="50000"/>
                  </a:schemeClr>
                </a:solidFill>
                <a:cs typeface="Helvetica" panose="020B0604020202020204" pitchFamily="34" charset="0"/>
              </a:rPr>
              <a:t/>
            </a:r>
            <a:br>
              <a:rPr kumimoji="1" lang="en-US" sz="1100" dirty="0" smtClean="0">
                <a:solidFill>
                  <a:schemeClr val="tx2">
                    <a:lumMod val="50000"/>
                  </a:schemeClr>
                </a:solidFill>
                <a:cs typeface="Helvetica" panose="020B0604020202020204" pitchFamily="34" charset="0"/>
              </a:rPr>
            </a:br>
            <a:r>
              <a:rPr lang="ru-RU" sz="1100" b="1" dirty="0" smtClean="0"/>
              <a:t>Внедрение </a:t>
            </a:r>
            <a:r>
              <a:rPr lang="ru-RU" sz="1100" b="1" dirty="0"/>
              <a:t>технологий быстрой разработки </a:t>
            </a:r>
            <a:r>
              <a:rPr lang="ru-RU" sz="1100" dirty="0"/>
              <a:t> для оперативной  доставки ценности конечным пользователям</a:t>
            </a:r>
            <a:endParaRPr kumimoji="1" lang="ru-RU" sz="1100" dirty="0">
              <a:solidFill>
                <a:schemeClr val="tx2">
                  <a:lumMod val="50000"/>
                </a:schemeClr>
              </a:solidFill>
              <a:cs typeface="Helvetica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304" y="751555"/>
            <a:ext cx="7472169" cy="835078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kumimoji="1"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Helvetica" panose="020B0604020202020204" pitchFamily="34" charset="0"/>
              </a:rPr>
              <a:t>Наша миссия </a:t>
            </a:r>
            <a:r>
              <a:rPr kumimoji="1"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Helvetica" panose="020B0604020202020204" pitchFamily="34" charset="0"/>
              </a:rPr>
              <a:t>-  создавать инновационные решения, на основе собственных продуктов,</a:t>
            </a:r>
            <a:r>
              <a:rPr kumimoji="1"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Helvetica" panose="020B0604020202020204" pitchFamily="34" charset="0"/>
              </a:rPr>
              <a:t>Open Source </a:t>
            </a:r>
            <a:r>
              <a:rPr kumimoji="1"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Helvetica" panose="020B0604020202020204" pitchFamily="34" charset="0"/>
              </a:rPr>
              <a:t>технологий</a:t>
            </a:r>
            <a:r>
              <a:rPr kumimoji="1"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Helvetica" panose="020B0604020202020204" pitchFamily="34" charset="0"/>
              </a:rPr>
              <a:t>,</a:t>
            </a:r>
            <a:r>
              <a:rPr kumimoji="1"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Helvetica" panose="020B0604020202020204" pitchFamily="34" charset="0"/>
              </a:rPr>
              <a:t>ПО  ведущих мировых вендоров, развивать творческий и интеллектуальный потенциал</a:t>
            </a:r>
            <a:r>
              <a:rPr kumimoji="1"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Helvetica" panose="020B0604020202020204" pitchFamily="34" charset="0"/>
              </a:rPr>
              <a:t>,</a:t>
            </a:r>
            <a:r>
              <a:rPr kumimoji="1"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Helvetica" panose="020B0604020202020204" pitchFamily="34" charset="0"/>
              </a:rPr>
              <a:t> вместе с  партнерами</a:t>
            </a:r>
            <a:r>
              <a:rPr kumimoji="1"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Helvetica" panose="020B0604020202020204" pitchFamily="34" charset="0"/>
              </a:rPr>
              <a:t>, </a:t>
            </a:r>
            <a:r>
              <a:rPr kumimoji="1"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Helvetica" panose="020B0604020202020204" pitchFamily="34" charset="0"/>
              </a:rPr>
              <a:t>удовлетворять потребности и ожидания наших клиентов, выстраивать доверительные долгосрочные отношения, организовывать командную работу и достигать максимальных результатов</a:t>
            </a:r>
            <a:r>
              <a:rPr kumimoji="1" lang="ru-RU" sz="1050" dirty="0">
                <a:solidFill>
                  <a:schemeClr val="tx1">
                    <a:lumMod val="65000"/>
                    <a:lumOff val="35000"/>
                  </a:schemeClr>
                </a:solidFill>
                <a:cs typeface="Helvetica" panose="020B0604020202020204" pitchFamily="34" charset="0"/>
              </a:rPr>
              <a:t>.</a:t>
            </a:r>
          </a:p>
        </p:txBody>
      </p:sp>
      <p:pic>
        <p:nvPicPr>
          <p:cNvPr id="15" name="Picture 11" descr="pasted-image.tif"/>
          <p:cNvPicPr>
            <a:picLocks noChangeAspect="1"/>
          </p:cNvPicPr>
          <p:nvPr/>
        </p:nvPicPr>
        <p:blipFill>
          <a:blip r:embed="rId3" cstate="print"/>
          <a:srcRect t="34417" b="34056"/>
          <a:stretch>
            <a:fillRect/>
          </a:stretch>
        </p:blipFill>
        <p:spPr bwMode="auto">
          <a:xfrm>
            <a:off x="748796" y="4646624"/>
            <a:ext cx="1078214" cy="255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" name="Picture 12" descr="pasted-image.t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25238" y="4594581"/>
            <a:ext cx="939025" cy="39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" name="Picture 13" descr="image53.ti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36108" y="4585457"/>
            <a:ext cx="967478" cy="3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4257" y="4571502"/>
            <a:ext cx="666438" cy="4005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4597" y="4619889"/>
            <a:ext cx="413871" cy="34356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/>
          <a:srcRect r="70123" b="33109"/>
          <a:stretch>
            <a:fillRect/>
          </a:stretch>
        </p:blipFill>
        <p:spPr>
          <a:xfrm>
            <a:off x="7596601" y="4618700"/>
            <a:ext cx="542151" cy="404258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3" y="-77426"/>
            <a:ext cx="9144000" cy="689407"/>
            <a:chOff x="1" y="249325"/>
            <a:chExt cx="7200900" cy="689035"/>
          </a:xfrm>
        </p:grpSpPr>
        <p:grpSp>
          <p:nvGrpSpPr>
            <p:cNvPr id="33" name="Group 10">
              <a:extLst>
                <a:ext uri="{FF2B5EF4-FFF2-40B4-BE49-F238E27FC236}">
                  <a16:creationId xmlns:a16="http://schemas.microsoft.com/office/drawing/2014/main" xmlns="" id="{CEEAEBEC-DA95-47BB-B2FD-DFD92B2533E9}"/>
                </a:ext>
              </a:extLst>
            </p:cNvPr>
            <p:cNvGrpSpPr/>
            <p:nvPr/>
          </p:nvGrpSpPr>
          <p:grpSpPr>
            <a:xfrm rot="5400000">
              <a:off x="3271059" y="-3021733"/>
              <a:ext cx="658784" cy="7200900"/>
              <a:chOff x="238678" y="-1"/>
              <a:chExt cx="3207761" cy="13716000"/>
            </a:xfrm>
          </p:grpSpPr>
          <p:sp>
            <p:nvSpPr>
              <p:cNvPr id="37" name="Rectangle 16">
                <a:extLst>
                  <a:ext uri="{FF2B5EF4-FFF2-40B4-BE49-F238E27FC236}">
                    <a16:creationId xmlns:a16="http://schemas.microsoft.com/office/drawing/2014/main" xmlns="" id="{FEBCF21D-A890-4413-861A-90EA5B4739A1}"/>
                  </a:ext>
                </a:extLst>
              </p:cNvPr>
              <p:cNvSpPr/>
              <p:nvPr/>
            </p:nvSpPr>
            <p:spPr bwMode="auto">
              <a:xfrm>
                <a:off x="615482" y="-1"/>
                <a:ext cx="2830957" cy="137160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sz="1100" dirty="0">
                  <a:latin typeface="+mj-lt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A90A0C75-8FBE-40E2-9670-616D0F07E7DB}"/>
                  </a:ext>
                </a:extLst>
              </p:cNvPr>
              <p:cNvSpPr txBox="1"/>
              <p:nvPr/>
            </p:nvSpPr>
            <p:spPr>
              <a:xfrm>
                <a:off x="238678" y="1196017"/>
                <a:ext cx="2015720" cy="527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id-ID" sz="1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xmlns="" id="{8AFC7405-2B32-4234-B1D0-06B1BBF19003}"/>
                </a:ext>
              </a:extLst>
            </p:cNvPr>
            <p:cNvSpPr/>
            <p:nvPr/>
          </p:nvSpPr>
          <p:spPr>
            <a:xfrm>
              <a:off x="953410" y="587684"/>
              <a:ext cx="5233012" cy="3506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1400" dirty="0">
                  <a:solidFill>
                    <a:schemeClr val="bg1"/>
                  </a:solidFill>
                </a:rPr>
                <a:t>КОРПОРАТИВНАЯ КУЛЬТУРА</a:t>
              </a:r>
              <a:endParaRPr lang="ru-RU" sz="1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35" name="Рисунок 34" descr="Logo.png"/>
            <p:cNvPicPr>
              <a:picLocks noChangeAspect="1"/>
            </p:cNvPicPr>
            <p:nvPr/>
          </p:nvPicPr>
          <p:blipFill>
            <a:blip r:embed="rId9" cstate="print"/>
            <a:srcRect r="72087"/>
            <a:stretch>
              <a:fillRect/>
            </a:stretch>
          </p:blipFill>
          <p:spPr>
            <a:xfrm>
              <a:off x="423333" y="431244"/>
              <a:ext cx="514283" cy="384530"/>
            </a:xfrm>
            <a:prstGeom prst="rect">
              <a:avLst/>
            </a:prstGeom>
          </p:spPr>
        </p:pic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xmlns="" id="{8AFC7405-2B32-4234-B1D0-06B1BBF19003}"/>
                </a:ext>
              </a:extLst>
            </p:cNvPr>
            <p:cNvSpPr/>
            <p:nvPr/>
          </p:nvSpPr>
          <p:spPr>
            <a:xfrm>
              <a:off x="961338" y="351154"/>
              <a:ext cx="5233012" cy="4060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700" b="1" dirty="0">
                  <a:solidFill>
                    <a:schemeClr val="bg1"/>
                  </a:solidFill>
                  <a:latin typeface="Helvetica" pitchFamily="50" charset="0"/>
                  <a:ea typeface="Helvetica" pitchFamily="50" charset="0"/>
                </a:rPr>
                <a:t>IT ALLIANCE</a:t>
              </a:r>
              <a:endParaRPr lang="ru-RU" sz="1700" b="1" dirty="0">
                <a:solidFill>
                  <a:schemeClr val="bg1"/>
                </a:solidFill>
                <a:latin typeface="Helvetica" pitchFamily="50" charset="0"/>
                <a:ea typeface="Helvetica" pitchFamily="50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26" name="Рисунок 25" descr="log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90624" y="3409951"/>
            <a:ext cx="6880551" cy="83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2559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362217E-FB13-49BD-9020-E01541F4A779}"/>
              </a:ext>
            </a:extLst>
          </p:cNvPr>
          <p:cNvSpPr txBox="1"/>
          <p:nvPr/>
        </p:nvSpPr>
        <p:spPr>
          <a:xfrm>
            <a:off x="318280" y="627216"/>
            <a:ext cx="6362046" cy="311858"/>
          </a:xfrm>
          <a:prstGeom prst="rect">
            <a:avLst/>
          </a:prstGeom>
          <a:noFill/>
        </p:spPr>
        <p:txBody>
          <a:bodyPr wrap="square" lIns="95484" tIns="47741" rIns="95484" bIns="47741" rtlCol="0">
            <a:spAutoFit/>
          </a:bodyPr>
          <a:lstStyle/>
          <a:p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ITA </a:t>
            </a:r>
            <a:r>
              <a:rPr lang="en-US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DESIGNER</a:t>
            </a:r>
            <a:endParaRPr lang="en-US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538B223-2B28-47A1-82F4-F8925B2E5DFC}"/>
              </a:ext>
            </a:extLst>
          </p:cNvPr>
          <p:cNvSpPr/>
          <p:nvPr/>
        </p:nvSpPr>
        <p:spPr>
          <a:xfrm>
            <a:off x="277287" y="3065650"/>
            <a:ext cx="4418538" cy="1930250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pPr algn="just" defTabSz="548552">
              <a:spcBef>
                <a:spcPts val="1127"/>
              </a:spcBef>
              <a:buClr>
                <a:srgbClr val="F07B14"/>
              </a:buClr>
            </a:pPr>
            <a:r>
              <a:rPr lang="ru-RU" sz="1100" dirty="0">
                <a:cs typeface="Helvetica" panose="020B0604020202020204" pitchFamily="34" charset="0"/>
              </a:rPr>
              <a:t>Настроить процессы в </a:t>
            </a:r>
            <a:r>
              <a:rPr lang="en-US" sz="1100" dirty="0">
                <a:cs typeface="Helvetica" panose="020B0604020202020204" pitchFamily="34" charset="0"/>
              </a:rPr>
              <a:t>BPMN-</a:t>
            </a:r>
            <a:r>
              <a:rPr lang="ru-RU" sz="1100" dirty="0">
                <a:cs typeface="Helvetica" panose="020B0604020202020204" pitchFamily="34" charset="0"/>
              </a:rPr>
              <a:t>нотации. Создать  пользовательский интерфейс.  Привязать форму и сервисы к шагам бизнес-процесса.  Настроить  ролевой доступ к задачам</a:t>
            </a:r>
            <a:r>
              <a:rPr lang="en-US" sz="1100" dirty="0">
                <a:cs typeface="Helvetica" panose="020B0604020202020204" pitchFamily="34" charset="0"/>
              </a:rPr>
              <a:t>, </a:t>
            </a:r>
            <a:r>
              <a:rPr lang="ru-RU" sz="1100" dirty="0">
                <a:cs typeface="Helvetica" panose="020B0604020202020204" pitchFamily="34" charset="0"/>
              </a:rPr>
              <a:t>Создать отдельные </a:t>
            </a:r>
            <a:r>
              <a:rPr lang="en-US" sz="1100" dirty="0">
                <a:cs typeface="Helvetica" panose="020B0604020202020204" pitchFamily="34" charset="0"/>
              </a:rPr>
              <a:t>front-end </a:t>
            </a:r>
            <a:r>
              <a:rPr lang="ru-RU" sz="1100" dirty="0" err="1">
                <a:cs typeface="Helvetica" panose="020B0604020202020204" pitchFamily="34" charset="0"/>
              </a:rPr>
              <a:t>микросервисы</a:t>
            </a:r>
            <a:r>
              <a:rPr lang="ru-RU" sz="1100" dirty="0">
                <a:cs typeface="Helvetica" panose="020B0604020202020204" pitchFamily="34" charset="0"/>
              </a:rPr>
              <a:t>. </a:t>
            </a:r>
          </a:p>
          <a:p>
            <a:pPr algn="just" defTabSz="548552">
              <a:spcBef>
                <a:spcPts val="1127"/>
              </a:spcBef>
              <a:buClr>
                <a:srgbClr val="F07B14"/>
              </a:buClr>
            </a:pPr>
            <a:r>
              <a:rPr kumimoji="1" lang="ru-RU" sz="1100" dirty="0">
                <a:ea typeface="Liberation Sans"/>
                <a:cs typeface="Helvetica" panose="020B0604020202020204" pitchFamily="34" charset="0"/>
              </a:rPr>
              <a:t>Описать </a:t>
            </a:r>
            <a:r>
              <a:rPr kumimoji="1" lang="ru-RU" sz="1100" b="1" dirty="0">
                <a:ea typeface="Liberation Sans"/>
                <a:cs typeface="Helvetica" panose="020B0604020202020204" pitchFamily="34" charset="0"/>
              </a:rPr>
              <a:t> </a:t>
            </a:r>
            <a:r>
              <a:rPr kumimoji="1" lang="ru-RU" sz="1100" dirty="0">
                <a:ea typeface="Liberation Sans"/>
                <a:cs typeface="Helvetica" panose="020B0604020202020204" pitchFamily="34" charset="0"/>
              </a:rPr>
              <a:t>модели данных (структуры) бизнес-объектов. Настроить</a:t>
            </a:r>
            <a:r>
              <a:rPr kumimoji="1" lang="ru-RU" sz="1100" b="1" dirty="0">
                <a:ea typeface="Liberation Sans"/>
                <a:cs typeface="Helvetica" panose="020B0604020202020204" pitchFamily="34" charset="0"/>
              </a:rPr>
              <a:t> </a:t>
            </a:r>
            <a:r>
              <a:rPr kumimoji="1" lang="ru-RU" sz="1100" dirty="0">
                <a:ea typeface="Liberation Sans"/>
                <a:cs typeface="Helvetica" panose="020B0604020202020204" pitchFamily="34" charset="0"/>
              </a:rPr>
              <a:t>логические операции</a:t>
            </a:r>
            <a:r>
              <a:rPr kumimoji="1" lang="en-US" sz="1100" dirty="0">
                <a:ea typeface="Liberation Sans"/>
                <a:cs typeface="Helvetica" panose="020B0604020202020204" pitchFamily="34" charset="0"/>
              </a:rPr>
              <a:t>/</a:t>
            </a:r>
            <a:r>
              <a:rPr kumimoji="1" lang="ru-RU" sz="1100" dirty="0">
                <a:ea typeface="Liberation Sans"/>
                <a:cs typeface="Helvetica" panose="020B0604020202020204" pitchFamily="34" charset="0"/>
              </a:rPr>
              <a:t>функции  к бизнес-объектам,  превращать автоматически  в  </a:t>
            </a:r>
            <a:r>
              <a:rPr kumimoji="1" lang="en-US" sz="1100" dirty="0">
                <a:ea typeface="Liberation Sans"/>
                <a:cs typeface="Helvetica" panose="020B0604020202020204" pitchFamily="34" charset="0"/>
              </a:rPr>
              <a:t>Rest API</a:t>
            </a:r>
            <a:r>
              <a:rPr kumimoji="1" lang="ru-RU" sz="1100" dirty="0">
                <a:ea typeface="Liberation Sans"/>
                <a:cs typeface="Helvetica" panose="020B0604020202020204" pitchFamily="34" charset="0"/>
              </a:rPr>
              <a:t>. Выстраивать бизнес-объекты в древовидную структуру классов в смысле ООП: с наследование и перегрузкой свойств и </a:t>
            </a:r>
            <a:r>
              <a:rPr kumimoji="1" lang="ru-RU" sz="1100" dirty="0" err="1">
                <a:ea typeface="Liberation Sans"/>
                <a:cs typeface="Helvetica" panose="020B0604020202020204" pitchFamily="34" charset="0"/>
              </a:rPr>
              <a:t>операций.Создавать</a:t>
            </a:r>
            <a:r>
              <a:rPr kumimoji="1" lang="ru-RU" sz="1100" dirty="0">
                <a:ea typeface="Liberation Sans"/>
                <a:cs typeface="Helvetica" panose="020B0604020202020204" pitchFamily="34" charset="0"/>
              </a:rPr>
              <a:t> отдельные </a:t>
            </a:r>
            <a:r>
              <a:rPr kumimoji="1" lang="en-US" sz="1100" dirty="0">
                <a:ea typeface="Liberation Sans"/>
                <a:cs typeface="Helvetica" panose="020B0604020202020204" pitchFamily="34" charset="0"/>
              </a:rPr>
              <a:t>back</a:t>
            </a:r>
            <a:r>
              <a:rPr kumimoji="1" lang="ru-RU" sz="1100" dirty="0">
                <a:ea typeface="Liberation Sans"/>
                <a:cs typeface="Helvetica" panose="020B0604020202020204" pitchFamily="34" charset="0"/>
              </a:rPr>
              <a:t>-</a:t>
            </a:r>
            <a:r>
              <a:rPr kumimoji="1" lang="en-US" sz="1100" dirty="0">
                <a:ea typeface="Liberation Sans"/>
                <a:cs typeface="Helvetica" panose="020B0604020202020204" pitchFamily="34" charset="0"/>
              </a:rPr>
              <a:t>end </a:t>
            </a:r>
            <a:r>
              <a:rPr kumimoji="1" lang="ru-RU" sz="1100" dirty="0" err="1" smtClean="0">
                <a:ea typeface="Liberation Sans"/>
                <a:cs typeface="Helvetica" panose="020B0604020202020204" pitchFamily="34" charset="0"/>
              </a:rPr>
              <a:t>микросервисы</a:t>
            </a:r>
            <a:r>
              <a:rPr kumimoji="1" lang="ru-RU" sz="1100" dirty="0" smtClean="0">
                <a:ea typeface="Liberation Sans"/>
                <a:cs typeface="Helvetica" panose="020B0604020202020204" pitchFamily="34" charset="0"/>
              </a:rPr>
              <a:t>.</a:t>
            </a:r>
            <a:endParaRPr kumimoji="1" lang="ru-RU" sz="1100" dirty="0">
              <a:ea typeface="Liberation Sans"/>
              <a:cs typeface="Helvetica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DBB93B0-C3A1-4CE1-8436-6B2A1A1B8A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3228" y="1032449"/>
            <a:ext cx="3947872" cy="222891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8279" y="882530"/>
            <a:ext cx="4396595" cy="2127740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pPr algn="just"/>
            <a:r>
              <a:rPr lang="ru-RU" sz="1100" b="1" dirty="0" smtClean="0"/>
              <a:t>Графический интерфейс</a:t>
            </a:r>
            <a:r>
              <a:rPr lang="ru-RU" sz="1100" dirty="0" smtClean="0"/>
              <a:t> редактора </a:t>
            </a:r>
            <a:r>
              <a:rPr lang="ru-RU" sz="1100" b="1" dirty="0" smtClean="0"/>
              <a:t>ускоряет</a:t>
            </a:r>
            <a:r>
              <a:rPr lang="ru-RU" sz="1100" dirty="0" smtClean="0"/>
              <a:t> разработку и </a:t>
            </a:r>
            <a:r>
              <a:rPr lang="ru-RU" sz="1100" b="1" dirty="0" smtClean="0"/>
              <a:t>доставку новых </a:t>
            </a:r>
            <a:r>
              <a:rPr lang="ru-RU" sz="1100" b="1" dirty="0" err="1" smtClean="0"/>
              <a:t>фичи</a:t>
            </a:r>
            <a:r>
              <a:rPr lang="ru-RU" sz="1100" b="1" dirty="0" smtClean="0"/>
              <a:t>  </a:t>
            </a:r>
            <a:r>
              <a:rPr lang="en-US" sz="1100" b="1" dirty="0" err="1" smtClean="0"/>
              <a:t>UserStory</a:t>
            </a:r>
            <a:r>
              <a:rPr lang="ru-RU" sz="1100" dirty="0" smtClean="0"/>
              <a:t>  конечным пользователям в соответствии с их ожиданиями.</a:t>
            </a:r>
          </a:p>
          <a:p>
            <a:pPr algn="just"/>
            <a:endParaRPr lang="ru-RU" sz="1100" dirty="0" smtClean="0"/>
          </a:p>
          <a:p>
            <a:pPr algn="just"/>
            <a:r>
              <a:rPr lang="ru-RU" sz="1100" b="1" dirty="0" smtClean="0"/>
              <a:t>С помощью редактора можно: </a:t>
            </a:r>
            <a:r>
              <a:rPr lang="ru-RU" sz="1100" dirty="0" smtClean="0"/>
              <a:t>настраивать процессы в </a:t>
            </a:r>
            <a:r>
              <a:rPr lang="en-US" sz="1100" dirty="0" smtClean="0"/>
              <a:t>BPMN</a:t>
            </a:r>
            <a:r>
              <a:rPr lang="ru-RU" sz="1100" dirty="0" smtClean="0"/>
              <a:t>-нотации, пользовательские формы и сервисы; привязывать формы и сервисы к шагам бизнес-процессов</a:t>
            </a:r>
            <a:r>
              <a:rPr lang="ru-RU" sz="1100" b="1" dirty="0" smtClean="0"/>
              <a:t>; </a:t>
            </a:r>
            <a:r>
              <a:rPr lang="ru-RU" sz="1100" dirty="0" smtClean="0"/>
              <a:t>настраивать модели данных </a:t>
            </a:r>
            <a:r>
              <a:rPr lang="ru-RU" sz="1100" dirty="0" err="1" smtClean="0"/>
              <a:t>бизнес-объектов</a:t>
            </a:r>
            <a:r>
              <a:rPr lang="ru-RU" sz="1100" dirty="0" smtClean="0"/>
              <a:t>, привязать к атрибутам форм; настраивать и подключать к шагам процесса готовые </a:t>
            </a:r>
            <a:r>
              <a:rPr lang="en-US" sz="1100" dirty="0" smtClean="0"/>
              <a:t>REST</a:t>
            </a:r>
            <a:r>
              <a:rPr lang="ru-RU" sz="1100" dirty="0" smtClean="0"/>
              <a:t>-</a:t>
            </a:r>
            <a:r>
              <a:rPr lang="en-US" sz="1100" dirty="0" smtClean="0"/>
              <a:t>API</a:t>
            </a:r>
            <a:r>
              <a:rPr lang="ru-RU" sz="1100" b="1" dirty="0" smtClean="0"/>
              <a:t> с </a:t>
            </a:r>
            <a:r>
              <a:rPr lang="ru-RU" sz="1100" dirty="0" smtClean="0"/>
              <a:t>логическими операциями/функциями обработки </a:t>
            </a:r>
            <a:r>
              <a:rPr lang="ru-RU" sz="1100" dirty="0" err="1" smtClean="0"/>
              <a:t>бизнес-объектов</a:t>
            </a:r>
            <a:r>
              <a:rPr lang="ru-RU" sz="1100" dirty="0" smtClean="0"/>
              <a:t> (создаются автоматически по описанию)</a:t>
            </a:r>
            <a:r>
              <a:rPr lang="ru-RU" sz="1100" b="1" dirty="0" smtClean="0"/>
              <a:t>; </a:t>
            </a:r>
            <a:r>
              <a:rPr lang="ru-RU" sz="1100" dirty="0" smtClean="0"/>
              <a:t>настраивать ролевой доступ к задачам, данным, </a:t>
            </a:r>
            <a:r>
              <a:rPr lang="ru-RU" sz="1100" b="1" dirty="0" smtClean="0"/>
              <a:t>… </a:t>
            </a:r>
            <a:r>
              <a:rPr lang="en-US" sz="1100" b="1" dirty="0" smtClean="0"/>
              <a:t>“</a:t>
            </a:r>
            <a:endParaRPr lang="ru-RU" sz="11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1FFF773-B9F5-4984-A771-DDC5A32417B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9213" y="2665177"/>
            <a:ext cx="3761087" cy="219875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85211CC-BF1E-450E-9E7A-F92CF7EFEBA4}"/>
              </a:ext>
            </a:extLst>
          </p:cNvPr>
          <p:cNvSpPr txBox="1"/>
          <p:nvPr/>
        </p:nvSpPr>
        <p:spPr>
          <a:xfrm rot="16200000">
            <a:off x="6172640" y="2301785"/>
            <a:ext cx="5203996" cy="527302"/>
          </a:xfrm>
          <a:prstGeom prst="rect">
            <a:avLst/>
          </a:prstGeom>
          <a:noFill/>
        </p:spPr>
        <p:txBody>
          <a:bodyPr wrap="square" lIns="95484" tIns="47741" rIns="95484" bIns="47741" rtlCol="0">
            <a:spAutoFit/>
          </a:bodyPr>
          <a:lstStyle/>
          <a:p>
            <a:pPr marL="285117" indent="-285117" algn="ctr">
              <a:tabLst>
                <a:tab pos="0" algn="l"/>
                <a:tab pos="4213761" algn="l"/>
              </a:tabLst>
            </a:pPr>
            <a:r>
              <a:rPr lang="ru-RU" sz="1400" b="1" dirty="0">
                <a:solidFill>
                  <a:schemeClr val="bg1"/>
                </a:solidFill>
              </a:rPr>
              <a:t>РОССИЙСКАЯ LOW-CODE ПЛАТФОРМА АВТОМАТИЗАЦИИ </a:t>
            </a:r>
          </a:p>
          <a:p>
            <a:pPr marL="285117" indent="-285117" algn="ctr">
              <a:tabLst>
                <a:tab pos="0" algn="l"/>
                <a:tab pos="4213761" algn="l"/>
              </a:tabLst>
            </a:pPr>
            <a:r>
              <a:rPr lang="ru-RU" sz="1400" b="1" dirty="0">
                <a:solidFill>
                  <a:schemeClr val="bg1"/>
                </a:solidFill>
              </a:rPr>
              <a:t>ПРОЦЕССОВ И ДОКУМЕНТООБОРОТА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0" y="1"/>
            <a:ext cx="9144000" cy="553357"/>
            <a:chOff x="0" y="200307"/>
            <a:chExt cx="7200900" cy="581400"/>
          </a:xfrm>
        </p:grpSpPr>
        <p:grpSp>
          <p:nvGrpSpPr>
            <p:cNvPr id="19" name="Group 10">
              <a:extLst>
                <a:ext uri="{FF2B5EF4-FFF2-40B4-BE49-F238E27FC236}">
                  <a16:creationId xmlns:a16="http://schemas.microsoft.com/office/drawing/2014/main" xmlns="" id="{CEEAEBEC-DA95-47BB-B2FD-DFD92B2533E9}"/>
                </a:ext>
              </a:extLst>
            </p:cNvPr>
            <p:cNvGrpSpPr/>
            <p:nvPr/>
          </p:nvGrpSpPr>
          <p:grpSpPr>
            <a:xfrm rot="5400000">
              <a:off x="3309750" y="-3109443"/>
              <a:ext cx="581400" cy="7200900"/>
              <a:chOff x="0" y="0"/>
              <a:chExt cx="2830960" cy="13716000"/>
            </a:xfrm>
          </p:grpSpPr>
          <p:sp>
            <p:nvSpPr>
              <p:cNvPr id="27" name="Rectangle 16">
                <a:extLst>
                  <a:ext uri="{FF2B5EF4-FFF2-40B4-BE49-F238E27FC236}">
                    <a16:creationId xmlns:a16="http://schemas.microsoft.com/office/drawing/2014/main" xmlns="" id="{FEBCF21D-A890-4413-861A-90EA5B4739A1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2830960" cy="137160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sz="1100" dirty="0">
                  <a:latin typeface="+mj-lt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A90A0C75-8FBE-40E2-9670-616D0F07E7DB}"/>
                  </a:ext>
                </a:extLst>
              </p:cNvPr>
              <p:cNvSpPr txBox="1"/>
              <p:nvPr/>
            </p:nvSpPr>
            <p:spPr>
              <a:xfrm>
                <a:off x="238677" y="1196017"/>
                <a:ext cx="2015723" cy="527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id-ID" sz="1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8AFC7405-2B32-4234-B1D0-06B1BBF19003}"/>
                </a:ext>
              </a:extLst>
            </p:cNvPr>
            <p:cNvSpPr/>
            <p:nvPr/>
          </p:nvSpPr>
          <p:spPr>
            <a:xfrm>
              <a:off x="961881" y="216612"/>
              <a:ext cx="5233012" cy="426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endParaRPr lang="ru-RU" sz="1700" b="1" dirty="0">
                <a:solidFill>
                  <a:schemeClr val="bg1"/>
                </a:solidFill>
                <a:latin typeface="Helvetica" pitchFamily="50" charset="0"/>
                <a:ea typeface="Helvetica" pitchFamily="50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21" name="Picture 2" descr="C:\Users\gusal\Downloads\Group 328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759" y="93260"/>
            <a:ext cx="413845" cy="319948"/>
          </a:xfrm>
          <a:prstGeom prst="rect">
            <a:avLst/>
          </a:prstGeom>
          <a:noFill/>
        </p:spPr>
      </p:pic>
      <p:pic>
        <p:nvPicPr>
          <p:cNvPr id="29" name="Рисунок 28" descr="Group 328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061" y="105700"/>
            <a:ext cx="1598256" cy="205933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8AFC7405-2B32-4234-B1D0-06B1BBF19003}"/>
              </a:ext>
            </a:extLst>
          </p:cNvPr>
          <p:cNvSpPr/>
          <p:nvPr/>
        </p:nvSpPr>
        <p:spPr>
          <a:xfrm>
            <a:off x="824811" y="262338"/>
            <a:ext cx="6645095" cy="250303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ru-RU" sz="1000" b="1" dirty="0" smtClean="0">
                <a:solidFill>
                  <a:srgbClr val="F78F1E"/>
                </a:solidFill>
                <a:latin typeface="TornadoC" pitchFamily="50" charset="0"/>
              </a:rPr>
              <a:t> </a:t>
            </a:r>
            <a:r>
              <a:rPr lang="ru-RU" sz="1000" dirty="0" smtClean="0">
                <a:solidFill>
                  <a:schemeClr val="bg1"/>
                </a:solidFill>
              </a:rPr>
              <a:t>СЕРВИСЫ</a:t>
            </a:r>
            <a:r>
              <a:rPr lang="ru-RU" sz="1000" b="1" dirty="0" smtClean="0">
                <a:solidFill>
                  <a:schemeClr val="bg1"/>
                </a:solidFill>
                <a:cs typeface="Helvetica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bg1"/>
                </a:solidFill>
              </a:rPr>
              <a:t>ПЛАТФОРМЫ</a:t>
            </a:r>
            <a:r>
              <a:rPr lang="ru-RU" sz="1000" b="1" dirty="0" smtClean="0">
                <a:solidFill>
                  <a:schemeClr val="bg1"/>
                </a:solidFill>
                <a:cs typeface="Helvetica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bg1"/>
                </a:solidFill>
              </a:rPr>
              <a:t>ДЛЯ</a:t>
            </a:r>
            <a:r>
              <a:rPr lang="ru-RU" sz="1000" b="1" dirty="0" smtClean="0">
                <a:solidFill>
                  <a:schemeClr val="bg1"/>
                </a:solidFill>
                <a:cs typeface="Helvetica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bg1"/>
                </a:solidFill>
              </a:rPr>
              <a:t>НАСТРОЙКИ</a:t>
            </a:r>
            <a:r>
              <a:rPr lang="ru-RU" sz="1000" b="1" dirty="0" smtClean="0">
                <a:solidFill>
                  <a:schemeClr val="bg1"/>
                </a:solidFill>
                <a:cs typeface="Helvetica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bg1"/>
                </a:solidFill>
              </a:rPr>
              <a:t>БИЗНЕС-ПРИЛОЖЕНИЙ</a:t>
            </a:r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9652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1487" y="1058759"/>
            <a:ext cx="5457814" cy="465746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современном бизнесе есть понятие </a:t>
            </a:r>
            <a:r>
              <a:rPr lang="ru-RU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time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ru-RU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ru-RU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market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— это время, которое компания тратит на реализацию и выпуск бизнес-идеи своим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клиентам. 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0" y="0"/>
            <a:ext cx="9144000" cy="553357"/>
            <a:chOff x="0" y="200307"/>
            <a:chExt cx="7200900" cy="581400"/>
          </a:xfrm>
        </p:grpSpPr>
        <p:grpSp>
          <p:nvGrpSpPr>
            <p:cNvPr id="20" name="Group 10">
              <a:extLst>
                <a:ext uri="{FF2B5EF4-FFF2-40B4-BE49-F238E27FC236}">
                  <a16:creationId xmlns:a16="http://schemas.microsoft.com/office/drawing/2014/main" xmlns="" id="{CEEAEBEC-DA95-47BB-B2FD-DFD92B2533E9}"/>
                </a:ext>
              </a:extLst>
            </p:cNvPr>
            <p:cNvGrpSpPr/>
            <p:nvPr/>
          </p:nvGrpSpPr>
          <p:grpSpPr>
            <a:xfrm rot="5400000">
              <a:off x="3309750" y="-3109443"/>
              <a:ext cx="581400" cy="7200900"/>
              <a:chOff x="0" y="0"/>
              <a:chExt cx="2830960" cy="13716000"/>
            </a:xfrm>
          </p:grpSpPr>
          <p:sp>
            <p:nvSpPr>
              <p:cNvPr id="22" name="Rectangle 16">
                <a:extLst>
                  <a:ext uri="{FF2B5EF4-FFF2-40B4-BE49-F238E27FC236}">
                    <a16:creationId xmlns:a16="http://schemas.microsoft.com/office/drawing/2014/main" xmlns="" id="{FEBCF21D-A890-4413-861A-90EA5B4739A1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2830960" cy="137160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sz="1100" dirty="0">
                  <a:latin typeface="+mj-lt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A90A0C75-8FBE-40E2-9670-616D0F07E7DB}"/>
                  </a:ext>
                </a:extLst>
              </p:cNvPr>
              <p:cNvSpPr txBox="1"/>
              <p:nvPr/>
            </p:nvSpPr>
            <p:spPr>
              <a:xfrm>
                <a:off x="238677" y="1196017"/>
                <a:ext cx="2015723" cy="527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id-ID" sz="1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8AFC7405-2B32-4234-B1D0-06B1BBF19003}"/>
                </a:ext>
              </a:extLst>
            </p:cNvPr>
            <p:cNvSpPr/>
            <p:nvPr/>
          </p:nvSpPr>
          <p:spPr>
            <a:xfrm>
              <a:off x="961881" y="216612"/>
              <a:ext cx="5233012" cy="426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endParaRPr lang="ru-RU" sz="1700" b="1" dirty="0">
                <a:solidFill>
                  <a:schemeClr val="bg1"/>
                </a:solidFill>
                <a:latin typeface="Helvetica" pitchFamily="50" charset="0"/>
                <a:ea typeface="Helvetica" pitchFamily="50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24" name="Picture 2" descr="C:\Users\gusal\Downloads\Group 3285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5194" y="104102"/>
            <a:ext cx="393409" cy="331939"/>
          </a:xfrm>
          <a:prstGeom prst="rect">
            <a:avLst/>
          </a:prstGeom>
          <a:noFill/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8AFC7405-2B32-4234-B1D0-06B1BBF19003}"/>
              </a:ext>
            </a:extLst>
          </p:cNvPr>
          <p:cNvSpPr/>
          <p:nvPr/>
        </p:nvSpPr>
        <p:spPr>
          <a:xfrm>
            <a:off x="857065" y="117194"/>
            <a:ext cx="6645095" cy="342636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TornadoC" pitchFamily="50" charset="0"/>
              </a:rPr>
              <a:t>TIME TO MARKET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AFC7405-2B32-4234-B1D0-06B1BBF19003}"/>
              </a:ext>
            </a:extLst>
          </p:cNvPr>
          <p:cNvSpPr/>
          <p:nvPr/>
        </p:nvSpPr>
        <p:spPr>
          <a:xfrm>
            <a:off x="387165" y="720444"/>
            <a:ext cx="6645095" cy="342636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ru-RU" sz="1600" b="1" dirty="0" smtClean="0">
                <a:solidFill>
                  <a:srgbClr val="F5960B"/>
                </a:solidFill>
                <a:latin typeface="TornadoC" pitchFamily="50" charset="0"/>
              </a:rPr>
              <a:t>ВРЕМЯ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ornadoC" pitchFamily="50" charset="0"/>
              </a:rPr>
              <a:t> – это деньги. Как сократить?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4" name="Рисунок 13" descr="Frame 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2180836"/>
            <a:ext cx="8902166" cy="2530864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8AFC7405-2B32-4234-B1D0-06B1BBF19003}"/>
              </a:ext>
            </a:extLst>
          </p:cNvPr>
          <p:cNvSpPr/>
          <p:nvPr/>
        </p:nvSpPr>
        <p:spPr>
          <a:xfrm>
            <a:off x="355415" y="1704694"/>
            <a:ext cx="6645095" cy="650412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ru-RU" sz="1200" dirty="0" smtClean="0">
                <a:solidFill>
                  <a:srgbClr val="F5960B"/>
                </a:solidFill>
                <a:latin typeface="Arial" pitchFamily="34" charset="0"/>
                <a:cs typeface="Arial" pitchFamily="34" charset="0"/>
              </a:rPr>
              <a:t>ДОЛГИЙ ПРОЦЕСС </a:t>
            </a:r>
            <a:br>
              <a:rPr lang="ru-RU" sz="1200" dirty="0" smtClean="0">
                <a:solidFill>
                  <a:srgbClr val="F5960B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rgbClr val="F5960B"/>
                </a:solidFill>
                <a:latin typeface="Arial" pitchFamily="34" charset="0"/>
                <a:cs typeface="Arial" pitchFamily="34" charset="0"/>
              </a:rPr>
              <a:t>ОТ ИДЕИ ДО РЕАЛИЗАЦИИ </a:t>
            </a:r>
            <a:br>
              <a:rPr lang="ru-RU" sz="1200" dirty="0" smtClean="0">
                <a:solidFill>
                  <a:srgbClr val="F5960B"/>
                </a:solidFill>
                <a:latin typeface="Arial" pitchFamily="34" charset="0"/>
                <a:cs typeface="Arial" pitchFamily="34" charset="0"/>
              </a:rPr>
            </a:br>
            <a:endParaRPr lang="ru-RU" sz="1200" dirty="0">
              <a:solidFill>
                <a:srgbClr val="F5960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Frame 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84" y="2174486"/>
            <a:ext cx="8902166" cy="2530863"/>
          </a:xfrm>
          <a:prstGeom prst="rect">
            <a:avLst/>
          </a:prstGeom>
        </p:spPr>
      </p:pic>
      <p:pic>
        <p:nvPicPr>
          <p:cNvPr id="17" name="Рисунок 16" descr="Frame 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836" y="2180836"/>
            <a:ext cx="8902162" cy="2530863"/>
          </a:xfrm>
          <a:prstGeom prst="rect">
            <a:avLst/>
          </a:prstGeom>
        </p:spPr>
      </p:pic>
      <p:pic>
        <p:nvPicPr>
          <p:cNvPr id="26" name="Рисунок 25" descr="Frame 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188" y="2187186"/>
            <a:ext cx="8902162" cy="2530862"/>
          </a:xfrm>
          <a:prstGeom prst="rect">
            <a:avLst/>
          </a:prstGeom>
        </p:spPr>
      </p:pic>
      <p:pic>
        <p:nvPicPr>
          <p:cNvPr id="27" name="Рисунок 26" descr="Frame 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189" y="2193536"/>
            <a:ext cx="8902159" cy="2530862"/>
          </a:xfrm>
          <a:prstGeom prst="rect">
            <a:avLst/>
          </a:prstGeom>
        </p:spPr>
      </p:pic>
      <p:pic>
        <p:nvPicPr>
          <p:cNvPr id="28" name="Рисунок 27" descr="Frame 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191" y="2199886"/>
            <a:ext cx="8902159" cy="2530861"/>
          </a:xfrm>
          <a:prstGeom prst="rect">
            <a:avLst/>
          </a:prstGeom>
        </p:spPr>
      </p:pic>
      <p:pic>
        <p:nvPicPr>
          <p:cNvPr id="29" name="Рисунок 28" descr="Frame 9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193" y="2206236"/>
            <a:ext cx="8902155" cy="2530861"/>
          </a:xfrm>
          <a:prstGeom prst="rect">
            <a:avLst/>
          </a:prstGeom>
        </p:spPr>
      </p:pic>
      <p:pic>
        <p:nvPicPr>
          <p:cNvPr id="30" name="Рисунок 29" descr="Frame 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8195" y="2212586"/>
            <a:ext cx="8902155" cy="2530860"/>
          </a:xfrm>
          <a:prstGeom prst="rect">
            <a:avLst/>
          </a:prstGeom>
        </p:spPr>
      </p:pic>
      <p:pic>
        <p:nvPicPr>
          <p:cNvPr id="31" name="Рисунок 30" descr="Frame 9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196" y="2199886"/>
            <a:ext cx="8902152" cy="2530860"/>
          </a:xfrm>
          <a:prstGeom prst="rect">
            <a:avLst/>
          </a:prstGeom>
        </p:spPr>
      </p:pic>
      <p:pic>
        <p:nvPicPr>
          <p:cNvPr id="33" name="Рисунок 32" descr="Frame 9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1877" y="2193536"/>
            <a:ext cx="8894794" cy="2530860"/>
          </a:xfrm>
          <a:prstGeom prst="rect">
            <a:avLst/>
          </a:prstGeom>
        </p:spPr>
      </p:pic>
      <p:pic>
        <p:nvPicPr>
          <p:cNvPr id="34" name="Рисунок 33" descr="Frame 9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8198" y="2187186"/>
            <a:ext cx="8902152" cy="253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09032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ос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9144000" cy="51435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FBF9DD8-ABA2-462E-A0A7-5C7382D5F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2250318"/>
            <a:ext cx="8601075" cy="17311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0F04BAF-6154-4215-A0DE-E6E897A1C98F}"/>
              </a:ext>
            </a:extLst>
          </p:cNvPr>
          <p:cNvSpPr/>
          <p:nvPr/>
        </p:nvSpPr>
        <p:spPr>
          <a:xfrm>
            <a:off x="678946" y="878012"/>
            <a:ext cx="7913924" cy="1112077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pPr algn="just"/>
            <a:r>
              <a:rPr lang="ru-RU" sz="1100" dirty="0">
                <a:solidFill>
                  <a:schemeClr val="bg1"/>
                </a:solidFill>
              </a:rPr>
              <a:t>Платформа с открытым API для разработки </a:t>
            </a:r>
            <a:r>
              <a:rPr lang="ru-RU" sz="1100" dirty="0" err="1">
                <a:solidFill>
                  <a:schemeClr val="bg1"/>
                </a:solidFill>
              </a:rPr>
              <a:t>web</a:t>
            </a:r>
            <a:r>
              <a:rPr lang="ru-RU" sz="1100" dirty="0">
                <a:solidFill>
                  <a:schemeClr val="bg1"/>
                </a:solidFill>
              </a:rPr>
              <a:t>-приложений, позволяющих выполнять в едином окне бизнес-процессы различного функционального назначения. взаимодействует с компонентами заказчика с полным сохранением и поддержкой сквозных бизнес-процессов. Существующие системы не заменяются, а интегрируются в единую систему управления процессами организации через информационную среду </a:t>
            </a:r>
            <a:r>
              <a:rPr lang="en-US" sz="1100" dirty="0">
                <a:solidFill>
                  <a:schemeClr val="bg1"/>
                </a:solidFill>
                <a:latin typeface="TornadoC" pitchFamily="50" charset="0"/>
              </a:rPr>
              <a:t>ITA FORMS.</a:t>
            </a:r>
          </a:p>
          <a:p>
            <a:pPr algn="just"/>
            <a:endParaRPr lang="en-US" sz="1100" dirty="0">
              <a:solidFill>
                <a:schemeClr val="bg1"/>
              </a:solidFill>
              <a:latin typeface="TornadoC" pitchFamily="50" charset="0"/>
            </a:endParaRPr>
          </a:p>
          <a:p>
            <a:pPr algn="just"/>
            <a:r>
              <a:rPr lang="ru-RU" sz="1100" b="1" dirty="0">
                <a:solidFill>
                  <a:schemeClr val="bg1"/>
                </a:solidFill>
              </a:rPr>
              <a:t>                                                          </a:t>
            </a:r>
            <a:r>
              <a:rPr lang="en-US" sz="1100" b="1" dirty="0">
                <a:solidFill>
                  <a:schemeClr val="bg1"/>
                </a:solidFill>
              </a:rPr>
              <a:t>    </a:t>
            </a:r>
            <a:r>
              <a:rPr lang="ru-RU" sz="1100" b="1" dirty="0" smtClean="0">
                <a:solidFill>
                  <a:schemeClr val="bg1"/>
                </a:solidFill>
              </a:rPr>
              <a:t>               </a:t>
            </a:r>
            <a:r>
              <a:rPr lang="en-US" sz="1100" b="1" dirty="0" smtClean="0">
                <a:solidFill>
                  <a:schemeClr val="bg1"/>
                </a:solidFill>
              </a:rPr>
              <a:t>          </a:t>
            </a:r>
            <a:r>
              <a:rPr lang="ru-RU" sz="1100" b="1" dirty="0" smtClean="0">
                <a:solidFill>
                  <a:schemeClr val="bg1"/>
                </a:solidFill>
              </a:rPr>
              <a:t> </a:t>
            </a:r>
            <a:r>
              <a:rPr lang="ru-RU" sz="1100" b="1" dirty="0">
                <a:solidFill>
                  <a:schemeClr val="bg1"/>
                </a:solidFill>
              </a:rPr>
              <a:t>Компоненты платформы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85211CC-BF1E-450E-9E7A-F92CF7EFEBA4}"/>
              </a:ext>
            </a:extLst>
          </p:cNvPr>
          <p:cNvSpPr txBox="1"/>
          <p:nvPr/>
        </p:nvSpPr>
        <p:spPr>
          <a:xfrm>
            <a:off x="0" y="4346760"/>
            <a:ext cx="9143999" cy="527302"/>
          </a:xfrm>
          <a:prstGeom prst="rect">
            <a:avLst/>
          </a:prstGeom>
          <a:noFill/>
        </p:spPr>
        <p:txBody>
          <a:bodyPr wrap="square" lIns="95484" tIns="47741" rIns="95484" bIns="47741" rtlCol="0">
            <a:spAutoFit/>
          </a:bodyPr>
          <a:lstStyle/>
          <a:p>
            <a:pPr marL="285117" indent="-285117" algn="ctr">
              <a:tabLst>
                <a:tab pos="0" algn="l"/>
                <a:tab pos="4213761" algn="l"/>
              </a:tabLst>
            </a:pPr>
            <a:r>
              <a:rPr lang="ru-RU" sz="1400" b="1" dirty="0">
                <a:solidFill>
                  <a:schemeClr val="bg1"/>
                </a:solidFill>
              </a:rPr>
              <a:t>РОССИЙСКАЯ LOW-CODE ПЛАТФОРМА АВТОМАТИЗАЦИИ </a:t>
            </a:r>
          </a:p>
          <a:p>
            <a:pPr marL="285117" indent="-285117" algn="ctr">
              <a:tabLst>
                <a:tab pos="0" algn="l"/>
                <a:tab pos="4213761" algn="l"/>
              </a:tabLst>
            </a:pPr>
            <a:r>
              <a:rPr lang="ru-RU" sz="1400" b="1" dirty="0">
                <a:solidFill>
                  <a:schemeClr val="bg1"/>
                </a:solidFill>
              </a:rPr>
              <a:t>ПРОЦЕССОВ И ДОКУМЕНТООБОРОТА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1"/>
            <a:ext cx="9144000" cy="553357"/>
            <a:chOff x="0" y="200307"/>
            <a:chExt cx="7200900" cy="581400"/>
          </a:xfrm>
        </p:grpSpPr>
        <p:grpSp>
          <p:nvGrpSpPr>
            <p:cNvPr id="12" name="Group 10">
              <a:extLst>
                <a:ext uri="{FF2B5EF4-FFF2-40B4-BE49-F238E27FC236}">
                  <a16:creationId xmlns:a16="http://schemas.microsoft.com/office/drawing/2014/main" xmlns="" id="{CEEAEBEC-DA95-47BB-B2FD-DFD92B2533E9}"/>
                </a:ext>
              </a:extLst>
            </p:cNvPr>
            <p:cNvGrpSpPr/>
            <p:nvPr/>
          </p:nvGrpSpPr>
          <p:grpSpPr>
            <a:xfrm rot="5400000">
              <a:off x="3309750" y="-3109443"/>
              <a:ext cx="581400" cy="7200900"/>
              <a:chOff x="0" y="0"/>
              <a:chExt cx="2830960" cy="13716000"/>
            </a:xfrm>
          </p:grpSpPr>
          <p:sp>
            <p:nvSpPr>
              <p:cNvPr id="14" name="Rectangle 16">
                <a:extLst>
                  <a:ext uri="{FF2B5EF4-FFF2-40B4-BE49-F238E27FC236}">
                    <a16:creationId xmlns:a16="http://schemas.microsoft.com/office/drawing/2014/main" xmlns="" id="{FEBCF21D-A890-4413-861A-90EA5B4739A1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2830960" cy="137160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sz="1100" dirty="0">
                  <a:latin typeface="+mj-lt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A90A0C75-8FBE-40E2-9670-616D0F07E7DB}"/>
                  </a:ext>
                </a:extLst>
              </p:cNvPr>
              <p:cNvSpPr txBox="1"/>
              <p:nvPr/>
            </p:nvSpPr>
            <p:spPr>
              <a:xfrm>
                <a:off x="238677" y="1196017"/>
                <a:ext cx="2015723" cy="527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id-ID" sz="1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8AFC7405-2B32-4234-B1D0-06B1BBF19003}"/>
                </a:ext>
              </a:extLst>
            </p:cNvPr>
            <p:cNvSpPr/>
            <p:nvPr/>
          </p:nvSpPr>
          <p:spPr>
            <a:xfrm>
              <a:off x="961881" y="216612"/>
              <a:ext cx="5233012" cy="426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endParaRPr lang="ru-RU" sz="1700" b="1" dirty="0">
                <a:solidFill>
                  <a:schemeClr val="bg1"/>
                </a:solidFill>
                <a:latin typeface="Helvetica" pitchFamily="50" charset="0"/>
                <a:ea typeface="Helvetica" pitchFamily="50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17" name="Picture 2" descr="C:\Users\gusal\Downloads\Group 328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759" y="112310"/>
            <a:ext cx="413845" cy="319948"/>
          </a:xfrm>
          <a:prstGeom prst="rect">
            <a:avLst/>
          </a:prstGeom>
          <a:noFill/>
        </p:spPr>
      </p:pic>
      <p:pic>
        <p:nvPicPr>
          <p:cNvPr id="21" name="Рисунок 20" descr="Group 328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061" y="105700"/>
            <a:ext cx="1598256" cy="205933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AFC7405-2B32-4234-B1D0-06B1BBF19003}"/>
              </a:ext>
            </a:extLst>
          </p:cNvPr>
          <p:cNvSpPr/>
          <p:nvPr/>
        </p:nvSpPr>
        <p:spPr>
          <a:xfrm>
            <a:off x="824811" y="262338"/>
            <a:ext cx="6645095" cy="250303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ru-RU" sz="1000" b="1" dirty="0" smtClean="0">
                <a:solidFill>
                  <a:srgbClr val="F78F1E"/>
                </a:solidFill>
                <a:latin typeface="TornadoC" pitchFamily="50" charset="0"/>
              </a:rPr>
              <a:t> </a:t>
            </a:r>
            <a:r>
              <a:rPr lang="ru-RU" sz="1000" dirty="0" smtClean="0">
                <a:solidFill>
                  <a:schemeClr val="bg1"/>
                </a:solidFill>
              </a:rPr>
              <a:t>ПЛАТФОРМА УПРАВЛЕНИЯ ПРОЦЕССАМИ ОРГАНИЗАЦИИ В РЕЕСТРЕ ОТЧЕСТВЕННОГО ПО РЕГ. НОМЕР ПО 6468</a:t>
            </a:r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1395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>
            <a:extLst>
              <a:ext uri="{FF2B5EF4-FFF2-40B4-BE49-F238E27FC236}">
                <a16:creationId xmlns:a16="http://schemas.microsoft.com/office/drawing/2014/main" xmlns="" id="{752F8B28-2A3F-4536-8E7B-B7E5F40CB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63179" y="2985260"/>
            <a:ext cx="1093124" cy="72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6297" y="754361"/>
            <a:ext cx="8582094" cy="1758408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pPr lvl="3"/>
            <a:r>
              <a:rPr lang="ru-RU" sz="900" dirty="0"/>
              <a:t>Внедрение ПО «</a:t>
            </a:r>
            <a:r>
              <a:rPr lang="ru-RU" sz="900" dirty="0" err="1"/>
              <a:t>Репозиторий</a:t>
            </a:r>
            <a:r>
              <a:rPr lang="ru-RU" sz="900" dirty="0"/>
              <a:t> агентских договоров»</a:t>
            </a:r>
          </a:p>
          <a:p>
            <a:pPr lvl="3"/>
            <a:r>
              <a:rPr lang="ru-RU" sz="900" dirty="0"/>
              <a:t>Внедрение ПО «Калькулятора </a:t>
            </a:r>
            <a:r>
              <a:rPr lang="ru-RU" sz="900" dirty="0" err="1"/>
              <a:t>Рарок</a:t>
            </a:r>
            <a:r>
              <a:rPr lang="ru-RU" sz="900" dirty="0"/>
              <a:t>»</a:t>
            </a:r>
          </a:p>
          <a:p>
            <a:pPr lvl="3"/>
            <a:r>
              <a:rPr lang="ru-RU" sz="900" dirty="0"/>
              <a:t>Внедрение модуля «Платежные карты Раунд»</a:t>
            </a:r>
          </a:p>
          <a:p>
            <a:pPr lvl="3"/>
            <a:r>
              <a:rPr lang="ru-RU" sz="900" b="1" dirty="0"/>
              <a:t>Проект Фронт-офис сервисных центров многофилиального банка.</a:t>
            </a:r>
            <a:r>
              <a:rPr lang="ru-RU" sz="900" dirty="0"/>
              <a:t> Портальные технологии для модернизации и расширения функциональных задач прикладной архитектуры, сокращению затрат на операционное и сервисное обслуживание.</a:t>
            </a:r>
            <a:br>
              <a:rPr lang="ru-RU" sz="900" dirty="0"/>
            </a:br>
            <a:r>
              <a:rPr lang="ru-RU" sz="900" b="1" dirty="0"/>
              <a:t>Проект трансформации филиальной сети Банка.</a:t>
            </a:r>
            <a:r>
              <a:rPr lang="ru-RU" sz="900" dirty="0"/>
              <a:t> Трансформация 48 филиалов в операционные офисы за рекордные сроки. Главный результат– повышение эффективности филиальной сети и уменьшение затрат на сопровождение операций.</a:t>
            </a:r>
            <a:br>
              <a:rPr lang="ru-RU" sz="900" dirty="0"/>
            </a:br>
            <a:r>
              <a:rPr lang="ru-RU" sz="900" b="1" dirty="0"/>
              <a:t>Проект </a:t>
            </a:r>
            <a:r>
              <a:rPr lang="ru-RU" sz="900" b="1" dirty="0" err="1"/>
              <a:t>секьюритизации</a:t>
            </a:r>
            <a:r>
              <a:rPr lang="ru-RU" sz="900" b="1" dirty="0"/>
              <a:t> портфеля ипотечных кредитов «</a:t>
            </a:r>
            <a:r>
              <a:rPr lang="ru-RU" sz="900" b="1" dirty="0" err="1"/>
              <a:t>Промсвязьбанка</a:t>
            </a:r>
            <a:r>
              <a:rPr lang="ru-RU" sz="900" b="1" dirty="0"/>
              <a:t>». </a:t>
            </a:r>
            <a:r>
              <a:rPr lang="ru-RU" sz="900" dirty="0"/>
              <a:t>Разработка программного обеспечения по автоматизации сделки </a:t>
            </a:r>
            <a:r>
              <a:rPr lang="ru-RU" sz="900" dirty="0" err="1"/>
              <a:t>секьюритизации</a:t>
            </a:r>
            <a:r>
              <a:rPr lang="ru-RU" sz="900" dirty="0"/>
              <a:t>, последующего сопровождения пула </a:t>
            </a:r>
            <a:r>
              <a:rPr lang="ru-RU" sz="900" dirty="0" err="1"/>
              <a:t>секьюритизированных</a:t>
            </a:r>
            <a:r>
              <a:rPr lang="ru-RU" sz="900" dirty="0"/>
              <a:t> ипотечных кредитов </a:t>
            </a:r>
            <a:endParaRPr lang="en-US" sz="900" dirty="0" smtClean="0"/>
          </a:p>
          <a:p>
            <a:pPr lvl="3"/>
            <a:r>
              <a:rPr lang="ru-RU" sz="900" dirty="0" smtClean="0"/>
              <a:t>в </a:t>
            </a:r>
            <a:r>
              <a:rPr lang="ru-RU" sz="900" dirty="0"/>
              <a:t>режиме </a:t>
            </a:r>
            <a:r>
              <a:rPr lang="ru-RU" sz="900" dirty="0" err="1"/>
              <a:t>банка-сервисёра</a:t>
            </a:r>
            <a:r>
              <a:rPr lang="ru-RU" sz="900" dirty="0"/>
              <a:t> и разработка </a:t>
            </a:r>
            <a:r>
              <a:rPr lang="ru-RU" sz="900" dirty="0" err="1"/>
              <a:t>программнгого</a:t>
            </a:r>
            <a:r>
              <a:rPr lang="ru-RU" sz="900" dirty="0"/>
              <a:t> обеспечения по сделке обратного выкупа</a:t>
            </a:r>
            <a:r>
              <a:rPr lang="ru-RU" sz="900" dirty="0" smtClean="0"/>
              <a:t>.</a:t>
            </a:r>
            <a:endParaRPr lang="ru-RU" sz="900" dirty="0"/>
          </a:p>
          <a:p>
            <a:pPr lvl="3"/>
            <a:endParaRPr lang="ru-RU" sz="900" b="1" dirty="0"/>
          </a:p>
          <a:p>
            <a:pPr lvl="3"/>
            <a:endParaRPr lang="ru-RU" sz="9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8B4F2B21-914D-40B0-BF95-57B69DA2F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79534" y="1030675"/>
            <a:ext cx="1180407" cy="88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5BBA378-4E63-402A-9A49-CCEE5DE835E6}"/>
              </a:ext>
            </a:extLst>
          </p:cNvPr>
          <p:cNvSpPr/>
          <p:nvPr/>
        </p:nvSpPr>
        <p:spPr>
          <a:xfrm>
            <a:off x="92551" y="2620783"/>
            <a:ext cx="7923473" cy="1342910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pPr lvl="3"/>
            <a:r>
              <a:rPr lang="ru-RU" sz="900" b="1" dirty="0"/>
              <a:t>Реализации проектов по розничному кредитованию.</a:t>
            </a:r>
          </a:p>
          <a:p>
            <a:pPr lvl="3"/>
            <a:r>
              <a:rPr lang="ru-RU" sz="900" dirty="0"/>
              <a:t>Внедрение ипотечного конвейера.</a:t>
            </a:r>
          </a:p>
          <a:p>
            <a:pPr lvl="3"/>
            <a:r>
              <a:rPr lang="ru-RU" sz="900" dirty="0"/>
              <a:t>Внедрение конвейеров по продуктам «ТОП-АП», «</a:t>
            </a:r>
            <a:r>
              <a:rPr lang="ru-RU" sz="900" dirty="0" err="1"/>
              <a:t>Предодобренные</a:t>
            </a:r>
            <a:r>
              <a:rPr lang="ru-RU" sz="900" dirty="0"/>
              <a:t> предложения» на платформе </a:t>
            </a:r>
            <a:r>
              <a:rPr lang="ru-RU" sz="900" dirty="0" err="1"/>
              <a:t>ITA::Forms</a:t>
            </a:r>
            <a:r>
              <a:rPr lang="ru-RU" sz="900" dirty="0"/>
              <a:t> </a:t>
            </a:r>
            <a:endParaRPr lang="en-US" sz="900" dirty="0" smtClean="0"/>
          </a:p>
          <a:p>
            <a:pPr lvl="3"/>
            <a:r>
              <a:rPr lang="ru-RU" sz="900" dirty="0" smtClean="0"/>
              <a:t>с </a:t>
            </a:r>
            <a:r>
              <a:rPr lang="ru-RU" sz="900" dirty="0"/>
              <a:t>интеграцией с CRM, ONIX,АБС, </a:t>
            </a:r>
            <a:r>
              <a:rPr lang="ru-RU" sz="900" dirty="0" err="1"/>
              <a:t>Ритейл</a:t>
            </a:r>
            <a:r>
              <a:rPr lang="ru-RU" sz="900" dirty="0"/>
              <a:t>, КХД </a:t>
            </a:r>
          </a:p>
          <a:p>
            <a:pPr lvl="3"/>
            <a:r>
              <a:rPr lang="ru-RU" sz="900" dirty="0"/>
              <a:t>Внедрение инструментов управления рисками, процессами обработки заявок и кредитными продуктами </a:t>
            </a:r>
            <a:endParaRPr lang="en-US" sz="900" dirty="0" smtClean="0"/>
          </a:p>
          <a:p>
            <a:pPr lvl="3"/>
            <a:r>
              <a:rPr lang="ru-RU" sz="900" dirty="0" smtClean="0"/>
              <a:t>на </a:t>
            </a:r>
            <a:r>
              <a:rPr lang="ru-RU" sz="900" dirty="0"/>
              <a:t>платформе ITA::FORMS</a:t>
            </a:r>
            <a:endParaRPr lang="en-US" sz="900" dirty="0"/>
          </a:p>
          <a:p>
            <a:pPr lvl="3"/>
            <a:endParaRPr lang="ru-RU" sz="900" dirty="0"/>
          </a:p>
          <a:p>
            <a:pPr lvl="3"/>
            <a:endParaRPr lang="ru-RU" sz="900" dirty="0"/>
          </a:p>
          <a:p>
            <a:pPr lvl="3"/>
            <a:endParaRPr lang="ru-RU" sz="9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F3515D4-830B-40DC-A423-DC8059B8F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2090" y="2570396"/>
            <a:ext cx="829985" cy="62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 flipV="1">
            <a:off x="0" y="2413000"/>
            <a:ext cx="9144000" cy="915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545368" y="3859899"/>
            <a:ext cx="6655069" cy="1204410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pPr lvl="0"/>
            <a:r>
              <a:rPr lang="ru-RU" sz="900" b="1" dirty="0"/>
              <a:t>Реализация проекта по разработке и внедрению Система параметризации в сложной прикладной архитектуре иностранного банка. </a:t>
            </a:r>
            <a:r>
              <a:rPr lang="ru-RU" sz="900" dirty="0"/>
              <a:t>Реализует </a:t>
            </a:r>
            <a:r>
              <a:rPr lang="ru-RU" sz="900" dirty="0" smtClean="0"/>
              <a:t>управление параметризацией </a:t>
            </a:r>
            <a:r>
              <a:rPr lang="ru-RU" sz="900" dirty="0"/>
              <a:t>тарифов и банковских продуктов, предоставляет «Единое окно» для ввода и хранения стандартных/индивидуальных тарифов в разрезе банковским продуктов и услуг, согласно утвержденным тарифным политикам Банка. </a:t>
            </a:r>
          </a:p>
          <a:p>
            <a:pPr lvl="0"/>
            <a:endParaRPr lang="ru-RU" sz="900" dirty="0"/>
          </a:p>
          <a:p>
            <a:pPr lvl="0"/>
            <a:r>
              <a:rPr lang="ru-RU" sz="900" b="1" dirty="0"/>
              <a:t>Реализация проекта по анализу и проектированию бизнес-процессов Кредитного конвейера. Результат работ:</a:t>
            </a:r>
          </a:p>
          <a:p>
            <a:pPr lvl="0"/>
            <a:r>
              <a:rPr lang="ru-RU" sz="900" dirty="0"/>
              <a:t>Документально оформленное описание схемы бизнес-процесса кредитования юридических лиц в нотации BPM 2.0;</a:t>
            </a:r>
            <a:endParaRPr lang="ru-RU" sz="900" b="1" dirty="0"/>
          </a:p>
          <a:p>
            <a:pPr lvl="3"/>
            <a:endParaRPr lang="ru-RU" sz="900" dirty="0"/>
          </a:p>
        </p:txBody>
      </p:sp>
      <p:pic>
        <p:nvPicPr>
          <p:cNvPr id="24" name="Picture 4">
            <a:extLst>
              <a:ext uri="{FF2B5EF4-FFF2-40B4-BE49-F238E27FC236}">
                <a16:creationId xmlns:a16="http://schemas.microsoft.com/office/drawing/2014/main" xmlns="" id="{70912EB5-9DE6-48A6-AE76-A441B7E52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063" y="3863652"/>
            <a:ext cx="1247446" cy="91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0" y="3793431"/>
            <a:ext cx="9144000" cy="749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567" y="4601078"/>
            <a:ext cx="385433" cy="425893"/>
          </a:xfrm>
          <a:prstGeom prst="rect">
            <a:avLst/>
          </a:prstGeom>
        </p:spPr>
      </p:pic>
      <p:sp>
        <p:nvSpPr>
          <p:cNvPr id="39" name="Rectangle 16">
            <a:extLst>
              <a:ext uri="{FF2B5EF4-FFF2-40B4-BE49-F238E27FC236}">
                <a16:creationId xmlns:a16="http://schemas.microsoft.com/office/drawing/2014/main" xmlns="" id="{FEBCF21D-A890-4413-861A-90EA5B4739A1}"/>
              </a:ext>
            </a:extLst>
          </p:cNvPr>
          <p:cNvSpPr/>
          <p:nvPr/>
        </p:nvSpPr>
        <p:spPr bwMode="auto">
          <a:xfrm rot="5400000">
            <a:off x="4281146" y="-4281143"/>
            <a:ext cx="581714" cy="914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72567" tIns="36283" rIns="72567" bIns="36283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id-ID" sz="1100" dirty="0">
              <a:latin typeface="+mj-lt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8AFC7405-2B32-4234-B1D0-06B1BBF19003}"/>
              </a:ext>
            </a:extLst>
          </p:cNvPr>
          <p:cNvSpPr/>
          <p:nvPr/>
        </p:nvSpPr>
        <p:spPr>
          <a:xfrm>
            <a:off x="1220205" y="261116"/>
            <a:ext cx="6645095" cy="331807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ЗНАЧИМЫЕ ПРОЕКТЫ</a:t>
            </a:r>
            <a:endParaRPr lang="ru-RU" sz="1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8AFC7405-2B32-4234-B1D0-06B1BBF19003}"/>
              </a:ext>
            </a:extLst>
          </p:cNvPr>
          <p:cNvSpPr/>
          <p:nvPr/>
        </p:nvSpPr>
        <p:spPr>
          <a:xfrm>
            <a:off x="1220747" y="24458"/>
            <a:ext cx="6645095" cy="387207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700" b="1" dirty="0">
                <a:solidFill>
                  <a:schemeClr val="bg1"/>
                </a:solidFill>
                <a:latin typeface="Helvetica" pitchFamily="50" charset="0"/>
                <a:ea typeface="Helvetica" pitchFamily="50" charset="0"/>
              </a:rPr>
              <a:t>IT ALLIANCE</a:t>
            </a:r>
            <a:endParaRPr lang="ru-RU" sz="1700" b="1" dirty="0">
              <a:solidFill>
                <a:schemeClr val="bg1"/>
              </a:solidFill>
              <a:latin typeface="Helvetica" pitchFamily="50" charset="0"/>
              <a:ea typeface="Helvetica" pitchFamily="50" charset="0"/>
              <a:cs typeface="Helvetica" panose="020B0604020202020204" pitchFamily="34" charset="0"/>
            </a:endParaRPr>
          </a:p>
        </p:txBody>
      </p:sp>
      <p:pic>
        <p:nvPicPr>
          <p:cNvPr id="16" name="Рисунок 15" descr="Logo.png"/>
          <p:cNvPicPr>
            <a:picLocks noChangeAspect="1"/>
          </p:cNvPicPr>
          <p:nvPr/>
        </p:nvPicPr>
        <p:blipFill>
          <a:blip r:embed="rId7" cstate="print"/>
          <a:srcRect r="72087"/>
          <a:stretch>
            <a:fillRect/>
          </a:stretch>
        </p:blipFill>
        <p:spPr>
          <a:xfrm>
            <a:off x="537567" y="104591"/>
            <a:ext cx="653058" cy="38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2922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5BBA378-4E63-402A-9A49-CCEE5DE835E6}"/>
              </a:ext>
            </a:extLst>
          </p:cNvPr>
          <p:cNvSpPr/>
          <p:nvPr/>
        </p:nvSpPr>
        <p:spPr>
          <a:xfrm>
            <a:off x="1925736" y="790074"/>
            <a:ext cx="6713439" cy="1065911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ru-RU" sz="900" b="1" dirty="0"/>
              <a:t>Внедрение системы управления продажами.</a:t>
            </a:r>
            <a:r>
              <a:rPr lang="ru-RU" sz="900" dirty="0"/>
              <a:t> Система для планирования, управления и учета активностей персонала по продажам и маркетинговых мероприятий. </a:t>
            </a:r>
          </a:p>
          <a:p>
            <a:r>
              <a:rPr lang="ru-RU" sz="900" b="1" dirty="0"/>
              <a:t>Внедрение системы обучения и повышения квалификации персонала</a:t>
            </a:r>
            <a:r>
              <a:rPr lang="ru-RU" sz="900" dirty="0"/>
              <a:t>. Инструмент планирования, управления повышением квалификации персонала. Менеджмент получает информацию по всем мероприятиям обучения, от общих сведений до персонального плана обучения каждого сотрудника.</a:t>
            </a:r>
          </a:p>
          <a:p>
            <a:pPr lvl="0"/>
            <a:r>
              <a:rPr lang="ru-RU" sz="900" b="1" dirty="0"/>
              <a:t>Внедрение мобильного CRM. </a:t>
            </a:r>
            <a:r>
              <a:rPr lang="ru-RU" sz="900" dirty="0"/>
              <a:t>Мобильный инструмент консультанта розничной сети для обеспечения корпоративных стандартов обслуживания в точках продаж, роста эффективности персонала и качества обслуживания клиентов, увеличения объема продаж.</a:t>
            </a:r>
          </a:p>
        </p:txBody>
      </p:sp>
      <p:pic>
        <p:nvPicPr>
          <p:cNvPr id="17" name="Picture 10">
            <a:extLst>
              <a:ext uri="{FF2B5EF4-FFF2-40B4-BE49-F238E27FC236}">
                <a16:creationId xmlns:a16="http://schemas.microsoft.com/office/drawing/2014/main" xmlns="" id="{4E51E61A-0BA8-4092-8811-7B4522F97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2709" y="1035841"/>
            <a:ext cx="753955" cy="49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25BBA378-4E63-402A-9A49-CCEE5DE835E6}"/>
              </a:ext>
            </a:extLst>
          </p:cNvPr>
          <p:cNvSpPr/>
          <p:nvPr/>
        </p:nvSpPr>
        <p:spPr>
          <a:xfrm>
            <a:off x="1911492" y="3336438"/>
            <a:ext cx="6794358" cy="1758408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ru-RU" sz="900" dirty="0"/>
              <a:t>Внедрение функциональности для </a:t>
            </a:r>
            <a:r>
              <a:rPr lang="ru-RU" sz="900" b="1" dirty="0"/>
              <a:t>взаимодействии с ГИС ГМП.</a:t>
            </a:r>
          </a:p>
          <a:p>
            <a:r>
              <a:rPr lang="ru-RU" sz="900" dirty="0"/>
              <a:t>Разработка и внедрение функциональности для </a:t>
            </a:r>
            <a:r>
              <a:rPr lang="ru-RU" sz="900" b="1" dirty="0"/>
              <a:t>взаимодействия с ФССП.</a:t>
            </a:r>
          </a:p>
          <a:p>
            <a:r>
              <a:rPr lang="ru-RU" sz="900" dirty="0"/>
              <a:t>Автоматизация отчётности ЦБ в части расчёта капитала, расчёта рыночного риска.</a:t>
            </a:r>
          </a:p>
          <a:p>
            <a:pPr lvl="0"/>
            <a:r>
              <a:rPr lang="ru-RU" sz="900" dirty="0"/>
              <a:t>Внедрение </a:t>
            </a:r>
            <a:r>
              <a:rPr lang="ru-RU" sz="900" dirty="0" smtClean="0"/>
              <a:t>функционала «</a:t>
            </a:r>
            <a:r>
              <a:rPr lang="ru-RU" sz="900" b="1" dirty="0"/>
              <a:t>Собственные сделки ФОРТС</a:t>
            </a:r>
            <a:r>
              <a:rPr lang="ru-RU" sz="900" dirty="0"/>
              <a:t>» на платформе АБС банка.</a:t>
            </a:r>
          </a:p>
          <a:p>
            <a:endParaRPr lang="ru-RU" sz="900" dirty="0"/>
          </a:p>
          <a:p>
            <a:pPr lvl="0"/>
            <a:r>
              <a:rPr lang="ru-RU" sz="900" dirty="0"/>
              <a:t>Внедрение </a:t>
            </a:r>
            <a:r>
              <a:rPr lang="ru-RU" sz="900" b="1" dirty="0"/>
              <a:t>сервиса </a:t>
            </a:r>
            <a:r>
              <a:rPr lang="ru-RU" sz="900" b="1" dirty="0" err="1"/>
              <a:t>СПАРК-Онлайн</a:t>
            </a:r>
            <a:endParaRPr lang="ru-RU" sz="900" b="1" dirty="0"/>
          </a:p>
          <a:p>
            <a:pPr lvl="0"/>
            <a:r>
              <a:rPr lang="ru-RU" sz="900" dirty="0"/>
              <a:t>Интеграция </a:t>
            </a:r>
            <a:r>
              <a:rPr lang="ru-RU" sz="900" dirty="0" err="1"/>
              <a:t>процессинга</a:t>
            </a:r>
            <a:r>
              <a:rPr lang="ru-RU" sz="900" dirty="0"/>
              <a:t> </a:t>
            </a:r>
            <a:r>
              <a:rPr lang="ru-RU" sz="900" dirty="0" err="1"/>
              <a:t>Рукард</a:t>
            </a:r>
            <a:r>
              <a:rPr lang="ru-RU" sz="900" dirty="0"/>
              <a:t> с АБС Банка</a:t>
            </a:r>
          </a:p>
          <a:p>
            <a:endParaRPr lang="ru-RU" sz="900" dirty="0"/>
          </a:p>
          <a:p>
            <a:pPr lvl="0"/>
            <a:r>
              <a:rPr lang="ru-RU" sz="900" b="1" dirty="0"/>
              <a:t>Внедрение мастер системы "Единый клиент" на платформе </a:t>
            </a:r>
            <a:r>
              <a:rPr lang="en-US" sz="900" b="1" dirty="0"/>
              <a:t>CRM</a:t>
            </a:r>
            <a:r>
              <a:rPr lang="ru-RU" sz="900" b="1" dirty="0"/>
              <a:t> </a:t>
            </a:r>
            <a:r>
              <a:rPr lang="ru-RU" sz="900" dirty="0"/>
              <a:t>для централизованного  ведение информации </a:t>
            </a:r>
            <a:endParaRPr lang="en-US" sz="900" dirty="0" smtClean="0"/>
          </a:p>
          <a:p>
            <a:pPr lvl="0"/>
            <a:r>
              <a:rPr lang="ru-RU" sz="900" dirty="0" smtClean="0"/>
              <a:t>о клиентах Банка</a:t>
            </a:r>
            <a:r>
              <a:rPr lang="en-US" sz="900" dirty="0" smtClean="0"/>
              <a:t> </a:t>
            </a:r>
            <a:r>
              <a:rPr lang="ru-RU" sz="900" dirty="0" smtClean="0"/>
              <a:t>(физ</a:t>
            </a:r>
            <a:r>
              <a:rPr lang="ru-RU" sz="900" dirty="0"/>
              <a:t>. и юр. лица) и обмена информацией с другими программными комплексами через IBM </a:t>
            </a:r>
            <a:r>
              <a:rPr lang="ru-RU" sz="900" dirty="0" err="1"/>
              <a:t>WebSphere</a:t>
            </a:r>
            <a:r>
              <a:rPr lang="ru-RU" sz="900" dirty="0"/>
              <a:t>, взаимодействия с НБКИ</a:t>
            </a:r>
          </a:p>
          <a:p>
            <a:endParaRPr lang="ru-RU" sz="900" dirty="0"/>
          </a:p>
        </p:txBody>
      </p:sp>
      <p:pic>
        <p:nvPicPr>
          <p:cNvPr id="26" name="Picture 2" descr="pasted-image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1456" y="3585871"/>
            <a:ext cx="1189198" cy="36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wpc="http://schemas.microsoft.com/office/word/2010/wordprocessingCanvas" xmlns:cx="http://schemas.microsoft.com/office/drawing/2014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wpc="http://schemas.microsoft.com/office/word/2010/wordprocessingCanvas" xmlns:cx="http://schemas.microsoft.com/office/drawing/2014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wpc="http://schemas.microsoft.com/office/word/2010/wordprocessingCanvas" xmlns:cx="http://schemas.microsoft.com/office/drawing/2014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arto="http://schemas.microsoft.com/office/word/2006/arto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16" descr="pasted-image.t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1868" y="4390470"/>
            <a:ext cx="909127" cy="43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7764" y="4058849"/>
            <a:ext cx="1163200" cy="22988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388" b="40939"/>
          <a:stretch>
            <a:fillRect/>
          </a:stretch>
        </p:blipFill>
        <p:spPr>
          <a:xfrm>
            <a:off x="0" y="2466975"/>
            <a:ext cx="2065558" cy="447678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25BBA378-4E63-402A-9A49-CCEE5DE835E6}"/>
              </a:ext>
            </a:extLst>
          </p:cNvPr>
          <p:cNvSpPr/>
          <p:nvPr/>
        </p:nvSpPr>
        <p:spPr>
          <a:xfrm>
            <a:off x="1936672" y="2225727"/>
            <a:ext cx="6950153" cy="788912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pPr lvl="0"/>
            <a:r>
              <a:rPr lang="ru-RU" sz="900" dirty="0"/>
              <a:t>Внедрение функционала по расчёту и формированию графика платежей для </a:t>
            </a:r>
            <a:r>
              <a:rPr lang="ru-RU" sz="900" b="1" dirty="0"/>
              <a:t>договоров приобретения недвижимости </a:t>
            </a:r>
            <a:endParaRPr lang="en-US" sz="900" b="1" dirty="0" smtClean="0"/>
          </a:p>
          <a:p>
            <a:pPr lvl="0"/>
            <a:r>
              <a:rPr lang="ru-RU" sz="900" dirty="0" smtClean="0"/>
              <a:t>с </a:t>
            </a:r>
            <a:r>
              <a:rPr lang="ru-RU" sz="900" dirty="0"/>
              <a:t>оплатой в рассрочку. Автоматическое формирование (выставление) счетов для рассчитанных графиков платежей </a:t>
            </a:r>
            <a:endParaRPr lang="en-US" sz="900" dirty="0" smtClean="0"/>
          </a:p>
          <a:p>
            <a:pPr lvl="0"/>
            <a:r>
              <a:rPr lang="ru-RU" sz="900" dirty="0" smtClean="0"/>
              <a:t>по </a:t>
            </a:r>
            <a:r>
              <a:rPr lang="ru-RU" sz="900" dirty="0"/>
              <a:t>договорам приобретения недвижимости. </a:t>
            </a:r>
          </a:p>
          <a:p>
            <a:pPr lvl="0"/>
            <a:r>
              <a:rPr lang="ru-RU" sz="900" dirty="0"/>
              <a:t>Внедрение </a:t>
            </a:r>
            <a:r>
              <a:rPr lang="ru-RU" sz="900" b="1" dirty="0"/>
              <a:t>Личного кабинета покупателя недвижимости</a:t>
            </a:r>
            <a:r>
              <a:rPr lang="ru-RU" sz="900" dirty="0"/>
              <a:t>, интегрированного с CRM-системой. </a:t>
            </a:r>
          </a:p>
          <a:p>
            <a:pPr lvl="0"/>
            <a:r>
              <a:rPr lang="ru-RU" sz="900" dirty="0"/>
              <a:t>Внедрение функционала по работе с договорами поставки. Интеграция с системой 1С Документооборот и </a:t>
            </a:r>
            <a:r>
              <a:rPr lang="ru-RU" sz="900" dirty="0" smtClean="0"/>
              <a:t>1С Предприятие</a:t>
            </a:r>
            <a:r>
              <a:rPr lang="ru-RU" sz="900" dirty="0"/>
              <a:t>.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0" y="1995714"/>
            <a:ext cx="9144000" cy="915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3242795"/>
            <a:ext cx="9144000" cy="749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6">
            <a:extLst>
              <a:ext uri="{FF2B5EF4-FFF2-40B4-BE49-F238E27FC236}">
                <a16:creationId xmlns:a16="http://schemas.microsoft.com/office/drawing/2014/main" xmlns="" id="{FEBCF21D-A890-4413-861A-90EA5B4739A1}"/>
              </a:ext>
            </a:extLst>
          </p:cNvPr>
          <p:cNvSpPr/>
          <p:nvPr/>
        </p:nvSpPr>
        <p:spPr bwMode="auto">
          <a:xfrm rot="5400000">
            <a:off x="4281146" y="-4281143"/>
            <a:ext cx="581714" cy="914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72567" tIns="36283" rIns="72567" bIns="36283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id-ID" sz="1100" dirty="0">
              <a:latin typeface="+mj-lt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8AFC7405-2B32-4234-B1D0-06B1BBF19003}"/>
              </a:ext>
            </a:extLst>
          </p:cNvPr>
          <p:cNvSpPr/>
          <p:nvPr/>
        </p:nvSpPr>
        <p:spPr>
          <a:xfrm>
            <a:off x="1210680" y="261116"/>
            <a:ext cx="6645095" cy="331807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ЗНАЧИМЫЕ ПРОЕКТЫ</a:t>
            </a:r>
            <a:endParaRPr lang="ru-RU" sz="1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8AFC7405-2B32-4234-B1D0-06B1BBF19003}"/>
              </a:ext>
            </a:extLst>
          </p:cNvPr>
          <p:cNvSpPr/>
          <p:nvPr/>
        </p:nvSpPr>
        <p:spPr>
          <a:xfrm>
            <a:off x="1211222" y="24458"/>
            <a:ext cx="6645095" cy="387207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700" b="1" dirty="0">
                <a:solidFill>
                  <a:schemeClr val="bg1"/>
                </a:solidFill>
                <a:latin typeface="Helvetica" pitchFamily="50" charset="0"/>
                <a:ea typeface="Helvetica" pitchFamily="50" charset="0"/>
              </a:rPr>
              <a:t>IT ALLIANCE</a:t>
            </a:r>
            <a:endParaRPr lang="ru-RU" sz="1700" b="1" dirty="0">
              <a:solidFill>
                <a:schemeClr val="bg1"/>
              </a:solidFill>
              <a:latin typeface="Helvetica" pitchFamily="50" charset="0"/>
              <a:ea typeface="Helvetica" pitchFamily="50" charset="0"/>
              <a:cs typeface="Helvetica" panose="020B0604020202020204" pitchFamily="34" charset="0"/>
            </a:endParaRPr>
          </a:p>
        </p:txBody>
      </p:sp>
      <p:pic>
        <p:nvPicPr>
          <p:cNvPr id="22" name="Рисунок 21" descr="Logo.png"/>
          <p:cNvPicPr>
            <a:picLocks noChangeAspect="1"/>
          </p:cNvPicPr>
          <p:nvPr/>
        </p:nvPicPr>
        <p:blipFill>
          <a:blip r:embed="rId7" cstate="print"/>
          <a:srcRect r="72087"/>
          <a:stretch>
            <a:fillRect/>
          </a:stretch>
        </p:blipFill>
        <p:spPr>
          <a:xfrm>
            <a:off x="537567" y="104591"/>
            <a:ext cx="653058" cy="38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2922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ос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455" y="3885513"/>
            <a:ext cx="1803572" cy="23722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FC9DB86-2AFB-4F57-AFFA-5AE29B9D3883}"/>
              </a:ext>
            </a:extLst>
          </p:cNvPr>
          <p:cNvSpPr/>
          <p:nvPr/>
        </p:nvSpPr>
        <p:spPr>
          <a:xfrm>
            <a:off x="320275" y="4345580"/>
            <a:ext cx="5861353" cy="604246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100" dirty="0">
                <a:solidFill>
                  <a:schemeClr val="bg1"/>
                </a:solidFill>
                <a:latin typeface="+mj-lt"/>
                <a:ea typeface="Tahoma" charset="0"/>
                <a:cs typeface="Tahoma" charset="0"/>
              </a:rPr>
              <a:t>ТЕЛ/ФАКС: </a:t>
            </a:r>
            <a:r>
              <a:rPr lang="ru-RU" sz="1100" b="1" dirty="0">
                <a:solidFill>
                  <a:schemeClr val="bg1"/>
                </a:solidFill>
                <a:latin typeface="+mj-lt"/>
                <a:ea typeface="Tahoma" charset="0"/>
                <a:cs typeface="Tahoma" charset="0"/>
              </a:rPr>
              <a:t>+7(499) 707-07-41</a:t>
            </a:r>
          </a:p>
          <a:p>
            <a:pPr>
              <a:lnSpc>
                <a:spcPct val="150000"/>
              </a:lnSpc>
            </a:pPr>
            <a:r>
              <a:rPr lang="ru-RU" sz="1100" dirty="0">
                <a:solidFill>
                  <a:schemeClr val="bg1"/>
                </a:solidFill>
                <a:latin typeface="+mj-lt"/>
                <a:ea typeface="Tahoma" charset="0"/>
                <a:cs typeface="Tahoma" charset="0"/>
              </a:rPr>
              <a:t>СЛУЖБА ПО РАБОТЕ С КЛИЕНТАМИ: </a:t>
            </a:r>
            <a:r>
              <a:rPr lang="en-US" sz="1100" b="1" dirty="0">
                <a:solidFill>
                  <a:schemeClr val="bg1"/>
                </a:solidFill>
                <a:latin typeface="+mj-lt"/>
                <a:ea typeface="Tahoma" charset="0"/>
                <a:cs typeface="Tahoma" charset="0"/>
              </a:rPr>
              <a:t>INFO@IT-ALNS.RU</a:t>
            </a:r>
            <a:endParaRPr lang="ru-RU" sz="1100" b="1" dirty="0">
              <a:solidFill>
                <a:schemeClr val="bg1"/>
              </a:solidFill>
              <a:latin typeface="+mj-lt"/>
              <a:ea typeface="Tahoma" charset="0"/>
              <a:cs typeface="Tahoma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E018991-6C87-4ACE-B423-321A9E715E7B}"/>
              </a:ext>
            </a:extLst>
          </p:cNvPr>
          <p:cNvSpPr/>
          <p:nvPr/>
        </p:nvSpPr>
        <p:spPr>
          <a:xfrm>
            <a:off x="314743" y="4141744"/>
            <a:ext cx="5336421" cy="350330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100" dirty="0">
                <a:solidFill>
                  <a:schemeClr val="bg1"/>
                </a:solidFill>
                <a:latin typeface="+mj-lt"/>
                <a:ea typeface="Tahoma" charset="0"/>
                <a:cs typeface="Tahoma" charset="0"/>
              </a:rPr>
              <a:t>115093, МОСКВА УЛ. ПАВЛОВСКАЯ ДОМ 6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E018991-6C87-4ACE-B423-321A9E715E7B}"/>
              </a:ext>
            </a:extLst>
          </p:cNvPr>
          <p:cNvSpPr/>
          <p:nvPr/>
        </p:nvSpPr>
        <p:spPr>
          <a:xfrm>
            <a:off x="451556" y="933030"/>
            <a:ext cx="8692444" cy="765828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900" b="1" dirty="0" smtClean="0">
                <a:solidFill>
                  <a:srgbClr val="F78F1E"/>
                </a:solidFill>
                <a:latin typeface="+mj-lt"/>
                <a:ea typeface="Tahoma" charset="0"/>
                <a:cs typeface="Tahoma" charset="0"/>
              </a:rPr>
              <a:t>СПАСИБО ЗА ВНИМАНИЕ</a:t>
            </a:r>
            <a:endParaRPr lang="ru-RU" sz="2900" b="1" dirty="0">
              <a:solidFill>
                <a:srgbClr val="F78F1E"/>
              </a:solidFill>
              <a:latin typeface="+mj-lt"/>
              <a:ea typeface="Tahoma" charset="0"/>
              <a:cs typeface="Tahoma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E018991-6C87-4ACE-B423-321A9E715E7B}"/>
              </a:ext>
            </a:extLst>
          </p:cNvPr>
          <p:cNvSpPr/>
          <p:nvPr/>
        </p:nvSpPr>
        <p:spPr>
          <a:xfrm>
            <a:off x="397799" y="1679168"/>
            <a:ext cx="2230481" cy="673495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500" b="1" dirty="0" smtClean="0">
                <a:solidFill>
                  <a:schemeClr val="bg1"/>
                </a:solidFill>
                <a:latin typeface="+mj-lt"/>
                <a:ea typeface="Tahoma" charset="0"/>
                <a:cs typeface="Tahoma" charset="0"/>
              </a:rPr>
              <a:t> ВОПРОСЫ </a:t>
            </a:r>
            <a:r>
              <a:rPr lang="en-US" sz="2500" b="1" dirty="0" smtClean="0">
                <a:solidFill>
                  <a:schemeClr val="bg1"/>
                </a:solidFill>
                <a:latin typeface="+mj-lt"/>
                <a:ea typeface="Tahoma" charset="0"/>
                <a:cs typeface="Tahoma" charset="0"/>
              </a:rPr>
              <a:t>?</a:t>
            </a:r>
            <a:endParaRPr lang="ru-RU" sz="2500" b="1" dirty="0">
              <a:solidFill>
                <a:schemeClr val="bg1"/>
              </a:solidFill>
              <a:latin typeface="+mj-lt"/>
              <a:ea typeface="Tahoma" charset="0"/>
              <a:cs typeface="Tahoma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E018991-6C87-4ACE-B423-321A9E715E7B}"/>
              </a:ext>
            </a:extLst>
          </p:cNvPr>
          <p:cNvSpPr/>
          <p:nvPr/>
        </p:nvSpPr>
        <p:spPr>
          <a:xfrm>
            <a:off x="437964" y="2231021"/>
            <a:ext cx="7786265" cy="1250577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500" b="1" dirty="0" smtClean="0">
                <a:solidFill>
                  <a:schemeClr val="bg1"/>
                </a:solidFill>
                <a:latin typeface="+mj-lt"/>
                <a:ea typeface="Tahoma" charset="0"/>
                <a:cs typeface="Tahoma" charset="0"/>
              </a:rPr>
              <a:t>ПРОДЕМОНСТРИРУЕМ  ВОЗМОЖНОСТИ </a:t>
            </a:r>
          </a:p>
          <a:p>
            <a:pPr>
              <a:lnSpc>
                <a:spcPct val="150000"/>
              </a:lnSpc>
            </a:pPr>
            <a:r>
              <a:rPr lang="ru-RU" sz="2500" b="1" dirty="0" smtClean="0">
                <a:solidFill>
                  <a:schemeClr val="bg1"/>
                </a:solidFill>
                <a:latin typeface="+mj-lt"/>
                <a:ea typeface="Tahoma" charset="0"/>
                <a:cs typeface="Tahoma" charset="0"/>
              </a:rPr>
              <a:t>ОТВЕТИМ НА ВСЕ ВОПРОСЫ</a:t>
            </a:r>
            <a:endParaRPr lang="ru-RU" sz="2500" b="1" dirty="0">
              <a:solidFill>
                <a:schemeClr val="bg1"/>
              </a:solidFill>
              <a:latin typeface="+mj-lt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7694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-0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50" y="0"/>
            <a:ext cx="914595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09032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-0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090320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-0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" y="0"/>
            <a:ext cx="9137757" cy="514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0903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usal\Downloads\Group 3446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63600" y="1539935"/>
            <a:ext cx="7359799" cy="2318349"/>
          </a:xfrm>
          <a:prstGeom prst="rect">
            <a:avLst/>
          </a:prstGeom>
          <a:noFill/>
        </p:spPr>
      </p:pic>
      <p:grpSp>
        <p:nvGrpSpPr>
          <p:cNvPr id="2" name="Группа 17"/>
          <p:cNvGrpSpPr/>
          <p:nvPr/>
        </p:nvGrpSpPr>
        <p:grpSpPr>
          <a:xfrm>
            <a:off x="0" y="0"/>
            <a:ext cx="9144000" cy="553357"/>
            <a:chOff x="0" y="200307"/>
            <a:chExt cx="7200900" cy="581400"/>
          </a:xfrm>
        </p:grpSpPr>
        <p:grpSp>
          <p:nvGrpSpPr>
            <p:cNvPr id="4" name="Group 10">
              <a:extLst>
                <a:ext uri="{FF2B5EF4-FFF2-40B4-BE49-F238E27FC236}">
                  <a16:creationId xmlns:a16="http://schemas.microsoft.com/office/drawing/2014/main" xmlns="" id="{CEEAEBEC-DA95-47BB-B2FD-DFD92B2533E9}"/>
                </a:ext>
              </a:extLst>
            </p:cNvPr>
            <p:cNvGrpSpPr/>
            <p:nvPr/>
          </p:nvGrpSpPr>
          <p:grpSpPr>
            <a:xfrm rot="5400000">
              <a:off x="3309750" y="-3109443"/>
              <a:ext cx="581400" cy="7200900"/>
              <a:chOff x="0" y="0"/>
              <a:chExt cx="2830960" cy="13716000"/>
            </a:xfrm>
          </p:grpSpPr>
          <p:sp>
            <p:nvSpPr>
              <p:cNvPr id="22" name="Rectangle 16">
                <a:extLst>
                  <a:ext uri="{FF2B5EF4-FFF2-40B4-BE49-F238E27FC236}">
                    <a16:creationId xmlns:a16="http://schemas.microsoft.com/office/drawing/2014/main" xmlns="" id="{FEBCF21D-A890-4413-861A-90EA5B4739A1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2830960" cy="137160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sz="1100" dirty="0">
                  <a:latin typeface="+mj-lt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A90A0C75-8FBE-40E2-9670-616D0F07E7DB}"/>
                  </a:ext>
                </a:extLst>
              </p:cNvPr>
              <p:cNvSpPr txBox="1"/>
              <p:nvPr/>
            </p:nvSpPr>
            <p:spPr>
              <a:xfrm>
                <a:off x="238677" y="1196017"/>
                <a:ext cx="2015723" cy="527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id-ID" sz="1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8AFC7405-2B32-4234-B1D0-06B1BBF19003}"/>
                </a:ext>
              </a:extLst>
            </p:cNvPr>
            <p:cNvSpPr/>
            <p:nvPr/>
          </p:nvSpPr>
          <p:spPr>
            <a:xfrm>
              <a:off x="961881" y="216612"/>
              <a:ext cx="5233012" cy="426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endParaRPr lang="ru-RU" sz="1700" b="1" dirty="0">
                <a:solidFill>
                  <a:schemeClr val="bg1"/>
                </a:solidFill>
                <a:latin typeface="Helvetica" pitchFamily="50" charset="0"/>
                <a:ea typeface="Helvetica" pitchFamily="50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24" name="Picture 2" descr="C:\Users\gusal\Downloads\Group 3285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45194" y="104102"/>
            <a:ext cx="393409" cy="331939"/>
          </a:xfrm>
          <a:prstGeom prst="rect">
            <a:avLst/>
          </a:prstGeom>
          <a:noFill/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8AFC7405-2B32-4234-B1D0-06B1BBF19003}"/>
              </a:ext>
            </a:extLst>
          </p:cNvPr>
          <p:cNvSpPr/>
          <p:nvPr/>
        </p:nvSpPr>
        <p:spPr>
          <a:xfrm>
            <a:off x="857065" y="117194"/>
            <a:ext cx="6645095" cy="342636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TornadoC" pitchFamily="50" charset="0"/>
              </a:rPr>
              <a:t>TIME TO MARKET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AFC7405-2B32-4234-B1D0-06B1BBF19003}"/>
              </a:ext>
            </a:extLst>
          </p:cNvPr>
          <p:cNvSpPr/>
          <p:nvPr/>
        </p:nvSpPr>
        <p:spPr>
          <a:xfrm>
            <a:off x="2711265" y="1349094"/>
            <a:ext cx="6645095" cy="342636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ru-RU" sz="1600" b="1" dirty="0" smtClean="0">
                <a:solidFill>
                  <a:srgbClr val="F5960B"/>
                </a:solidFill>
                <a:latin typeface="TornadoC" pitchFamily="50" charset="0"/>
              </a:rPr>
              <a:t>ВРЕМЯ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ornadoC" pitchFamily="50" charset="0"/>
              </a:rPr>
              <a:t> – это деньги. Как сократить?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0903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Frame 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281" y="535958"/>
            <a:ext cx="6758937" cy="4607542"/>
          </a:xfrm>
          <a:prstGeom prst="rect">
            <a:avLst/>
          </a:prstGeom>
        </p:spPr>
      </p:pic>
      <p:grpSp>
        <p:nvGrpSpPr>
          <p:cNvPr id="2" name="Группа 20"/>
          <p:cNvGrpSpPr/>
          <p:nvPr/>
        </p:nvGrpSpPr>
        <p:grpSpPr>
          <a:xfrm>
            <a:off x="0" y="0"/>
            <a:ext cx="9144000" cy="553357"/>
            <a:chOff x="0" y="200307"/>
            <a:chExt cx="7200900" cy="581400"/>
          </a:xfrm>
        </p:grpSpPr>
        <p:grpSp>
          <p:nvGrpSpPr>
            <p:cNvPr id="3" name="Group 10">
              <a:extLst>
                <a:ext uri="{FF2B5EF4-FFF2-40B4-BE49-F238E27FC236}">
                  <a16:creationId xmlns:a16="http://schemas.microsoft.com/office/drawing/2014/main" xmlns="" id="{CEEAEBEC-DA95-47BB-B2FD-DFD92B2533E9}"/>
                </a:ext>
              </a:extLst>
            </p:cNvPr>
            <p:cNvGrpSpPr/>
            <p:nvPr/>
          </p:nvGrpSpPr>
          <p:grpSpPr>
            <a:xfrm rot="5400000">
              <a:off x="3309750" y="-3109443"/>
              <a:ext cx="581400" cy="7200900"/>
              <a:chOff x="0" y="0"/>
              <a:chExt cx="2830960" cy="13716000"/>
            </a:xfrm>
          </p:grpSpPr>
          <p:sp>
            <p:nvSpPr>
              <p:cNvPr id="24" name="Rectangle 16">
                <a:extLst>
                  <a:ext uri="{FF2B5EF4-FFF2-40B4-BE49-F238E27FC236}">
                    <a16:creationId xmlns:a16="http://schemas.microsoft.com/office/drawing/2014/main" xmlns="" id="{FEBCF21D-A890-4413-861A-90EA5B4739A1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2830960" cy="137160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sz="1100" dirty="0">
                  <a:latin typeface="+mj-lt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A90A0C75-8FBE-40E2-9670-616D0F07E7DB}"/>
                  </a:ext>
                </a:extLst>
              </p:cNvPr>
              <p:cNvSpPr txBox="1"/>
              <p:nvPr/>
            </p:nvSpPr>
            <p:spPr>
              <a:xfrm>
                <a:off x="238677" y="1196017"/>
                <a:ext cx="2015723" cy="527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id-ID" sz="1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8AFC7405-2B32-4234-B1D0-06B1BBF19003}"/>
                </a:ext>
              </a:extLst>
            </p:cNvPr>
            <p:cNvSpPr/>
            <p:nvPr/>
          </p:nvSpPr>
          <p:spPr>
            <a:xfrm>
              <a:off x="961881" y="216612"/>
              <a:ext cx="5233012" cy="426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endParaRPr lang="ru-RU" sz="1700" b="1" dirty="0">
                <a:solidFill>
                  <a:schemeClr val="bg1"/>
                </a:solidFill>
                <a:latin typeface="Helvetica" pitchFamily="50" charset="0"/>
                <a:ea typeface="Helvetica" pitchFamily="50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34" name="Picture 2" descr="C:\Users\gusal\Downloads\Group 3285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45194" y="104102"/>
            <a:ext cx="393409" cy="331939"/>
          </a:xfrm>
          <a:prstGeom prst="rect">
            <a:avLst/>
          </a:prstGeom>
          <a:noFill/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8AFC7405-2B32-4234-B1D0-06B1BBF19003}"/>
              </a:ext>
            </a:extLst>
          </p:cNvPr>
          <p:cNvSpPr/>
          <p:nvPr/>
        </p:nvSpPr>
        <p:spPr>
          <a:xfrm>
            <a:off x="857065" y="117194"/>
            <a:ext cx="6645095" cy="342636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ornadoC" pitchFamily="50" charset="0"/>
              </a:rPr>
              <a:t>ЗАГОЛОВОК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4000" y="991546"/>
            <a:ext cx="172085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  <a:r>
              <a:rPr lang="ru-RU" sz="1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lvl="0"/>
            <a:r>
              <a:rPr lang="ru-RU" sz="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как минимизировать затраты на операционное и  сервисное обслуживание</a:t>
            </a:r>
            <a:r>
              <a:rPr lang="en-US" sz="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ru-RU"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5900" y="1850478"/>
            <a:ext cx="1885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? </a:t>
            </a:r>
            <a:endParaRPr lang="ru-RU" sz="18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r>
              <a:rPr lang="ru-RU" sz="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как  минимизировать затратами на ИТ интеграции</a:t>
            </a:r>
            <a:r>
              <a:rPr lang="en-US" sz="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ru-RU" sz="9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8737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Group 347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885245"/>
            <a:ext cx="7515224" cy="3982807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0" y="0"/>
            <a:ext cx="9144000" cy="553357"/>
            <a:chOff x="0" y="200307"/>
            <a:chExt cx="7200900" cy="581400"/>
          </a:xfrm>
        </p:grpSpPr>
        <p:grpSp>
          <p:nvGrpSpPr>
            <p:cNvPr id="22" name="Group 10">
              <a:extLst>
                <a:ext uri="{FF2B5EF4-FFF2-40B4-BE49-F238E27FC236}">
                  <a16:creationId xmlns:a16="http://schemas.microsoft.com/office/drawing/2014/main" xmlns="" id="{CEEAEBEC-DA95-47BB-B2FD-DFD92B2533E9}"/>
                </a:ext>
              </a:extLst>
            </p:cNvPr>
            <p:cNvGrpSpPr/>
            <p:nvPr/>
          </p:nvGrpSpPr>
          <p:grpSpPr>
            <a:xfrm rot="5400000">
              <a:off x="3309750" y="-3109443"/>
              <a:ext cx="581400" cy="7200900"/>
              <a:chOff x="0" y="0"/>
              <a:chExt cx="2830960" cy="13716000"/>
            </a:xfrm>
          </p:grpSpPr>
          <p:sp>
            <p:nvSpPr>
              <p:cNvPr id="24" name="Rectangle 16">
                <a:extLst>
                  <a:ext uri="{FF2B5EF4-FFF2-40B4-BE49-F238E27FC236}">
                    <a16:creationId xmlns:a16="http://schemas.microsoft.com/office/drawing/2014/main" xmlns="" id="{FEBCF21D-A890-4413-861A-90EA5B4739A1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2830960" cy="137160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sz="1100" dirty="0">
                  <a:latin typeface="+mj-lt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A90A0C75-8FBE-40E2-9670-616D0F07E7DB}"/>
                  </a:ext>
                </a:extLst>
              </p:cNvPr>
              <p:cNvSpPr txBox="1"/>
              <p:nvPr/>
            </p:nvSpPr>
            <p:spPr>
              <a:xfrm>
                <a:off x="238677" y="1196017"/>
                <a:ext cx="2015723" cy="527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id-ID" sz="17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8AFC7405-2B32-4234-B1D0-06B1BBF19003}"/>
                </a:ext>
              </a:extLst>
            </p:cNvPr>
            <p:cNvSpPr/>
            <p:nvPr/>
          </p:nvSpPr>
          <p:spPr>
            <a:xfrm>
              <a:off x="961881" y="216612"/>
              <a:ext cx="5233012" cy="426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endParaRPr lang="ru-RU" sz="1700" b="1" dirty="0">
                <a:solidFill>
                  <a:schemeClr val="bg1"/>
                </a:solidFill>
                <a:latin typeface="Helvetica" pitchFamily="50" charset="0"/>
                <a:ea typeface="Helvetica" pitchFamily="50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34" name="Picture 2" descr="C:\Users\gusal\Downloads\Group 3285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45194" y="104102"/>
            <a:ext cx="393409" cy="331939"/>
          </a:xfrm>
          <a:prstGeom prst="rect">
            <a:avLst/>
          </a:prstGeom>
          <a:noFill/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8AFC7405-2B32-4234-B1D0-06B1BBF19003}"/>
              </a:ext>
            </a:extLst>
          </p:cNvPr>
          <p:cNvSpPr/>
          <p:nvPr/>
        </p:nvSpPr>
        <p:spPr>
          <a:xfrm>
            <a:off x="857065" y="117194"/>
            <a:ext cx="6645095" cy="342636"/>
          </a:xfrm>
          <a:prstGeom prst="rect">
            <a:avLst/>
          </a:prstGeom>
        </p:spPr>
        <p:txBody>
          <a:bodyPr wrap="square" lIns="95484" tIns="47741" rIns="95484" bIns="47741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ornadoC" pitchFamily="50" charset="0"/>
              </a:rPr>
              <a:t>ВРЕМЯ – ЭТО </a:t>
            </a:r>
            <a:r>
              <a:rPr lang="ru-RU" sz="1600" b="1" dirty="0" smtClean="0">
                <a:solidFill>
                  <a:schemeClr val="bg1"/>
                </a:solidFill>
                <a:latin typeface="TornadoC" pitchFamily="50" charset="0"/>
              </a:rPr>
              <a:t>ДЕНЬГИ</a:t>
            </a:r>
            <a:r>
              <a:rPr lang="en-US" sz="1600" b="1" dirty="0" smtClean="0">
                <a:solidFill>
                  <a:schemeClr val="bg1"/>
                </a:solidFill>
                <a:latin typeface="TornadoC" pitchFamily="50" charset="0"/>
              </a:rPr>
              <a:t>.</a:t>
            </a:r>
            <a:r>
              <a:rPr lang="ru-RU" sz="1600" b="1" dirty="0" smtClean="0">
                <a:solidFill>
                  <a:schemeClr val="bg1"/>
                </a:solidFill>
                <a:latin typeface="TornadoC" pitchFamily="50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ornadoC" pitchFamily="50" charset="0"/>
              </a:rPr>
              <a:t>КАК СОКРАТИТЬ?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2768" y="1598602"/>
            <a:ext cx="15087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Бизнес-идею описать </a:t>
            </a:r>
          </a:p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как готовый прототип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0547" y="2908389"/>
            <a:ext cx="214834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Сократить время на реализацию</a:t>
            </a:r>
          </a:p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запуск дополнительных</a:t>
            </a:r>
          </a:p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Необходимых сервисов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9118" y="1274752"/>
            <a:ext cx="1528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Тестировать идеи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1968" y="2595552"/>
            <a:ext cx="2429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Подключать </a:t>
            </a:r>
            <a:r>
              <a:rPr lang="ru-RU" sz="1400" dirty="0" smtClean="0"/>
              <a:t>готовые сервисы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8737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979797"/>
      </a:dk1>
      <a:lt1>
        <a:sysClr val="window" lastClr="20202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979797"/>
      </a:dk1>
      <a:lt1>
        <a:sysClr val="window" lastClr="202020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14249</TotalTime>
  <Words>1983</Words>
  <Application>Microsoft Office PowerPoint</Application>
  <PresentationFormat>Экран (16:9)</PresentationFormat>
  <Paragraphs>214</Paragraphs>
  <Slides>33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Riyan</dc:creator>
  <cp:lastModifiedBy>CG Workstation</cp:lastModifiedBy>
  <cp:revision>677</cp:revision>
  <dcterms:created xsi:type="dcterms:W3CDTF">2018-09-05T15:31:33Z</dcterms:created>
  <dcterms:modified xsi:type="dcterms:W3CDTF">2021-10-19T10:09:56Z</dcterms:modified>
</cp:coreProperties>
</file>